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65" r:id="rId2"/>
    <p:sldId id="318" r:id="rId3"/>
    <p:sldId id="258" r:id="rId4"/>
    <p:sldId id="321" r:id="rId5"/>
    <p:sldId id="322" r:id="rId6"/>
    <p:sldId id="364" r:id="rId7"/>
    <p:sldId id="365" r:id="rId8"/>
    <p:sldId id="420" r:id="rId9"/>
    <p:sldId id="424" r:id="rId10"/>
    <p:sldId id="426" r:id="rId11"/>
    <p:sldId id="428" r:id="rId12"/>
    <p:sldId id="432" r:id="rId13"/>
    <p:sldId id="434" r:id="rId14"/>
    <p:sldId id="331" r:id="rId15"/>
    <p:sldId id="339" r:id="rId16"/>
    <p:sldId id="340" r:id="rId17"/>
    <p:sldId id="344" r:id="rId18"/>
    <p:sldId id="380" r:id="rId19"/>
    <p:sldId id="358" r:id="rId20"/>
    <p:sldId id="360" r:id="rId21"/>
    <p:sldId id="366" r:id="rId22"/>
    <p:sldId id="367" r:id="rId23"/>
    <p:sldId id="369" r:id="rId24"/>
    <p:sldId id="372" r:id="rId25"/>
    <p:sldId id="418" r:id="rId26"/>
    <p:sldId id="371" r:id="rId27"/>
    <p:sldId id="377" r:id="rId28"/>
    <p:sldId id="257" r:id="rId29"/>
    <p:sldId id="378" r:id="rId30"/>
    <p:sldId id="376" r:id="rId31"/>
    <p:sldId id="385" r:id="rId32"/>
    <p:sldId id="387" r:id="rId33"/>
    <p:sldId id="388" r:id="rId34"/>
    <p:sldId id="389" r:id="rId35"/>
    <p:sldId id="390" r:id="rId36"/>
    <p:sldId id="393" r:id="rId37"/>
    <p:sldId id="394" r:id="rId38"/>
    <p:sldId id="397" r:id="rId39"/>
    <p:sldId id="398" r:id="rId40"/>
    <p:sldId id="399" r:id="rId41"/>
    <p:sldId id="401" r:id="rId42"/>
    <p:sldId id="403" r:id="rId43"/>
    <p:sldId id="410" r:id="rId44"/>
    <p:sldId id="411" r:id="rId45"/>
    <p:sldId id="412" r:id="rId46"/>
    <p:sldId id="413" r:id="rId47"/>
    <p:sldId id="414" r:id="rId48"/>
    <p:sldId id="415" r:id="rId49"/>
  </p:sldIdLst>
  <p:sldSz cx="12192000" cy="6858000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580" autoAdjust="0"/>
    <p:restoredTop sz="94697" autoAdjust="0"/>
  </p:normalViewPr>
  <p:slideViewPr>
    <p:cSldViewPr snapToGrid="0">
      <p:cViewPr varScale="1">
        <p:scale>
          <a:sx n="74" d="100"/>
          <a:sy n="74" d="100"/>
        </p:scale>
        <p:origin x="96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292B4-E5A4-4F7A-BCBA-2B35FECCEC23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47CFD-5D94-4DFD-BC78-0CB382EA780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051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4244E-3537-42DC-8A51-D8A5C7006875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A22DE-EF52-4B1A-82AE-1232554C65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07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14B2D-C1ED-4115-9D4F-D479411B9A1F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7823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225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081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5556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4195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615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480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81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58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581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95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846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368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ov-lex.sk/ezbierky/pravne-predpisy/SK/ZZ/2018/103/20240301" TargetMode="External"/><Relationship Id="rId2" Type="http://schemas.openxmlformats.org/officeDocument/2006/relationships/hyperlink" Target="https://www.slov-lex.sk/ezbierky/pravne-predpisy/SK/ZZ/2005/305/2022010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lov-lex.sk/ezbierky/pravne-predpisy/SK/ZZ/2005/36/20250801" TargetMode="External"/><Relationship Id="rId4" Type="http://schemas.openxmlformats.org/officeDocument/2006/relationships/hyperlink" Target="https://www.slov-lex.sk/ezbierky/pravne-predpisy/SK/ZZ/2022/376/20250715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endParaRPr lang="sk-SK" b="1" i="1" dirty="0" smtClean="0"/>
          </a:p>
          <a:p>
            <a:pPr marL="0" indent="0" algn="ctr">
              <a:buNone/>
            </a:pPr>
            <a:r>
              <a:rPr lang="sk-SK" b="1" i="1" dirty="0" smtClean="0"/>
              <a:t>Možnosti </a:t>
            </a:r>
            <a:r>
              <a:rPr lang="sk-SK" b="1" i="1" dirty="0"/>
              <a:t>pomoci deťom v riziku v systéme sociálnoprávnej ochrany detí a </a:t>
            </a:r>
            <a:r>
              <a:rPr lang="sk-SK" b="1" i="1" dirty="0" smtClean="0"/>
              <a:t>sociálnej kurately (</a:t>
            </a:r>
            <a:r>
              <a:rPr lang="sk-SK" b="1" i="1" dirty="0" err="1" smtClean="0"/>
              <a:t>SPODaSK</a:t>
            </a:r>
            <a:r>
              <a:rPr lang="sk-SK" b="1" i="1" dirty="0" smtClean="0"/>
              <a:t>)</a:t>
            </a:r>
          </a:p>
          <a:p>
            <a:pPr marL="0" indent="0" algn="ctr">
              <a:buNone/>
            </a:pPr>
            <a:endParaRPr lang="sk-SK" sz="1800" b="1" i="1" dirty="0"/>
          </a:p>
          <a:p>
            <a:pPr algn="just">
              <a:buFontTx/>
              <a:buChar char="-"/>
            </a:pPr>
            <a:r>
              <a:rPr lang="sk-SK" sz="2400" dirty="0" smtClean="0"/>
              <a:t>Systém </a:t>
            </a:r>
            <a:r>
              <a:rPr lang="sk-SK" sz="2400" dirty="0" err="1"/>
              <a:t>SPODaSK</a:t>
            </a:r>
            <a:r>
              <a:rPr lang="sk-SK" sz="2400" dirty="0"/>
              <a:t> – výkon opatrení v centrách pre deti a rodiny (právna úprava). </a:t>
            </a:r>
            <a:endParaRPr lang="sk-SK" sz="2400" dirty="0" smtClean="0"/>
          </a:p>
          <a:p>
            <a:pPr algn="just">
              <a:buFontTx/>
              <a:buChar char="-"/>
            </a:pPr>
            <a:r>
              <a:rPr lang="sk-SK" sz="2400" dirty="0" smtClean="0"/>
              <a:t>Aktuálne </a:t>
            </a:r>
            <a:r>
              <a:rPr lang="sk-SK" sz="2400" dirty="0"/>
              <a:t>výzvy v oblasti </a:t>
            </a:r>
            <a:r>
              <a:rPr lang="sk-SK" sz="2400" dirty="0" err="1"/>
              <a:t>SPODaSK</a:t>
            </a:r>
            <a:r>
              <a:rPr lang="sk-SK" sz="2400" dirty="0"/>
              <a:t> </a:t>
            </a:r>
            <a:r>
              <a:rPr lang="sk-SK" sz="2400" dirty="0" smtClean="0"/>
              <a:t>(</a:t>
            </a:r>
            <a:r>
              <a:rPr lang="sk-SK" sz="2400" dirty="0"/>
              <a:t>aktuálne problémy, pripravované zmeny). </a:t>
            </a:r>
            <a:endParaRPr lang="sk-SK" sz="2400" dirty="0" smtClean="0"/>
          </a:p>
          <a:p>
            <a:pPr algn="just">
              <a:buFontTx/>
              <a:buChar char="-"/>
            </a:pPr>
            <a:r>
              <a:rPr lang="sk-SK" sz="2400" dirty="0" smtClean="0"/>
              <a:t>Synergia </a:t>
            </a:r>
            <a:r>
              <a:rPr lang="sk-SK" sz="2400" dirty="0"/>
              <a:t>a sieťovanie - diskusia a priestor na otázky a odpovede (zamerané na synergiu so systémom podpory v školstve a iných rezortoch).</a:t>
            </a:r>
          </a:p>
        </p:txBody>
      </p:sp>
      <p:grpSp>
        <p:nvGrpSpPr>
          <p:cNvPr id="4" name="Group 4"/>
          <p:cNvGrpSpPr>
            <a:grpSpLocks noGrp="1" noChangeAspect="1"/>
          </p:cNvGrpSpPr>
          <p:nvPr/>
        </p:nvGrpSpPr>
        <p:grpSpPr bwMode="auto">
          <a:xfrm>
            <a:off x="999259" y="574078"/>
            <a:ext cx="10193481" cy="1150813"/>
            <a:chOff x="358" y="225"/>
            <a:chExt cx="3801" cy="437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0" y="225"/>
              <a:ext cx="379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dirty="0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51" y="225"/>
              <a:ext cx="74" cy="67"/>
            </a:xfrm>
            <a:custGeom>
              <a:avLst/>
              <a:gdLst/>
              <a:ahLst/>
              <a:cxnLst>
                <a:cxn ang="0">
                  <a:pos x="64" y="67"/>
                </a:cxn>
                <a:cxn ang="0">
                  <a:pos x="64" y="24"/>
                </a:cxn>
                <a:cxn ang="0">
                  <a:pos x="42" y="67"/>
                </a:cxn>
                <a:cxn ang="0">
                  <a:pos x="32" y="67"/>
                </a:cxn>
                <a:cxn ang="0">
                  <a:pos x="10" y="24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6" y="53"/>
                </a:cxn>
                <a:cxn ang="0">
                  <a:pos x="64" y="0"/>
                </a:cxn>
                <a:cxn ang="0">
                  <a:pos x="74" y="0"/>
                </a:cxn>
                <a:cxn ang="0">
                  <a:pos x="74" y="67"/>
                </a:cxn>
                <a:cxn ang="0">
                  <a:pos x="64" y="67"/>
                </a:cxn>
              </a:cxnLst>
              <a:rect l="0" t="0" r="r" b="b"/>
              <a:pathLst>
                <a:path w="74" h="67">
                  <a:moveTo>
                    <a:pt x="64" y="67"/>
                  </a:moveTo>
                  <a:lnTo>
                    <a:pt x="64" y="24"/>
                  </a:lnTo>
                  <a:lnTo>
                    <a:pt x="42" y="67"/>
                  </a:lnTo>
                  <a:lnTo>
                    <a:pt x="32" y="67"/>
                  </a:lnTo>
                  <a:lnTo>
                    <a:pt x="10" y="24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6" y="53"/>
                  </a:lnTo>
                  <a:lnTo>
                    <a:pt x="64" y="0"/>
                  </a:lnTo>
                  <a:lnTo>
                    <a:pt x="74" y="0"/>
                  </a:lnTo>
                  <a:lnTo>
                    <a:pt x="74" y="67"/>
                  </a:lnTo>
                  <a:lnTo>
                    <a:pt x="64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7" y="225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781" y="225"/>
              <a:ext cx="65" cy="67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67"/>
                </a:cxn>
                <a:cxn ang="0">
                  <a:pos x="57" y="67"/>
                </a:cxn>
                <a:cxn ang="0">
                  <a:pos x="10" y="18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5" y="51"/>
                </a:cxn>
                <a:cxn ang="0">
                  <a:pos x="55" y="0"/>
                </a:cxn>
                <a:cxn ang="0">
                  <a:pos x="65" y="0"/>
                </a:cxn>
              </a:cxnLst>
              <a:rect l="0" t="0" r="r" b="b"/>
              <a:pathLst>
                <a:path w="65" h="67">
                  <a:moveTo>
                    <a:pt x="65" y="0"/>
                  </a:moveTo>
                  <a:lnTo>
                    <a:pt x="65" y="67"/>
                  </a:lnTo>
                  <a:lnTo>
                    <a:pt x="57" y="67"/>
                  </a:lnTo>
                  <a:lnTo>
                    <a:pt x="10" y="18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8" y="0"/>
                  </a:lnTo>
                  <a:lnTo>
                    <a:pt x="55" y="51"/>
                  </a:lnTo>
                  <a:lnTo>
                    <a:pt x="5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868" y="225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98" y="225"/>
              <a:ext cx="38" cy="69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7"/>
                </a:cxn>
                <a:cxn ang="0">
                  <a:pos x="18" y="59"/>
                </a:cxn>
                <a:cxn ang="0">
                  <a:pos x="18" y="59"/>
                </a:cxn>
                <a:cxn ang="0">
                  <a:pos x="22" y="59"/>
                </a:cxn>
                <a:cxn ang="0">
                  <a:pos x="26" y="57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4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2"/>
                </a:cxn>
                <a:cxn ang="0">
                  <a:pos x="2" y="2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2"/>
                </a:cxn>
                <a:cxn ang="0">
                  <a:pos x="34" y="4"/>
                </a:cxn>
                <a:cxn ang="0">
                  <a:pos x="34" y="18"/>
                </a:cxn>
                <a:cxn ang="0">
                  <a:pos x="34" y="18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2" y="16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2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9"/>
                </a:cxn>
                <a:cxn ang="0">
                  <a:pos x="38" y="49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6" y="67"/>
                </a:cxn>
                <a:cxn ang="0">
                  <a:pos x="16" y="69"/>
                </a:cxn>
                <a:cxn ang="0">
                  <a:pos x="16" y="69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9">
                  <a:moveTo>
                    <a:pt x="2" y="51"/>
                  </a:moveTo>
                  <a:lnTo>
                    <a:pt x="2" y="51"/>
                  </a:lnTo>
                  <a:lnTo>
                    <a:pt x="8" y="57"/>
                  </a:lnTo>
                  <a:lnTo>
                    <a:pt x="18" y="59"/>
                  </a:lnTo>
                  <a:lnTo>
                    <a:pt x="18" y="59"/>
                  </a:lnTo>
                  <a:lnTo>
                    <a:pt x="22" y="59"/>
                  </a:lnTo>
                  <a:lnTo>
                    <a:pt x="26" y="57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4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2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2"/>
                  </a:lnTo>
                  <a:lnTo>
                    <a:pt x="34" y="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2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6" y="67"/>
                  </a:lnTo>
                  <a:lnTo>
                    <a:pt x="16" y="69"/>
                  </a:lnTo>
                  <a:lnTo>
                    <a:pt x="16" y="69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42" y="225"/>
              <a:ext cx="54" cy="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54" y="10"/>
                </a:cxn>
                <a:cxn ang="0">
                  <a:pos x="32" y="10"/>
                </a:cxn>
                <a:cxn ang="0">
                  <a:pos x="32" y="67"/>
                </a:cxn>
                <a:cxn ang="0">
                  <a:pos x="22" y="67"/>
                </a:cxn>
                <a:cxn ang="0">
                  <a:pos x="22" y="10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54" h="67">
                  <a:moveTo>
                    <a:pt x="0" y="0"/>
                  </a:moveTo>
                  <a:lnTo>
                    <a:pt x="54" y="0"/>
                  </a:lnTo>
                  <a:lnTo>
                    <a:pt x="54" y="10"/>
                  </a:lnTo>
                  <a:lnTo>
                    <a:pt x="32" y="10"/>
                  </a:lnTo>
                  <a:lnTo>
                    <a:pt x="32" y="67"/>
                  </a:lnTo>
                  <a:lnTo>
                    <a:pt x="22" y="67"/>
                  </a:lnTo>
                  <a:lnTo>
                    <a:pt x="22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06" y="225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30"/>
                </a:cxn>
                <a:cxn ang="0">
                  <a:pos x="26" y="30"/>
                </a:cxn>
                <a:cxn ang="0">
                  <a:pos x="26" y="40"/>
                </a:cxn>
                <a:cxn ang="0">
                  <a:pos x="10" y="40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30"/>
                  </a:lnTo>
                  <a:lnTo>
                    <a:pt x="26" y="30"/>
                  </a:lnTo>
                  <a:lnTo>
                    <a:pt x="26" y="40"/>
                  </a:lnTo>
                  <a:lnTo>
                    <a:pt x="10" y="40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1058" y="225"/>
              <a:ext cx="55" cy="67"/>
            </a:xfrm>
            <a:custGeom>
              <a:avLst/>
              <a:gdLst/>
              <a:ahLst/>
              <a:cxnLst>
                <a:cxn ang="0">
                  <a:pos x="18" y="42"/>
                </a:cxn>
                <a:cxn ang="0">
                  <a:pos x="18" y="42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7" y="12"/>
                </a:cxn>
                <a:cxn ang="0">
                  <a:pos x="37" y="22"/>
                </a:cxn>
                <a:cxn ang="0">
                  <a:pos x="37" y="22"/>
                </a:cxn>
                <a:cxn ang="0">
                  <a:pos x="37" y="28"/>
                </a:cxn>
                <a:cxn ang="0">
                  <a:pos x="35" y="32"/>
                </a:cxn>
                <a:cxn ang="0">
                  <a:pos x="33" y="36"/>
                </a:cxn>
                <a:cxn ang="0">
                  <a:pos x="30" y="38"/>
                </a:cxn>
                <a:cxn ang="0">
                  <a:pos x="55" y="67"/>
                </a:cxn>
                <a:cxn ang="0">
                  <a:pos x="41" y="67"/>
                </a:cxn>
                <a:cxn ang="0">
                  <a:pos x="18" y="42"/>
                </a:cxn>
                <a:cxn ang="0">
                  <a:pos x="10" y="34"/>
                </a:cxn>
                <a:cxn ang="0">
                  <a:pos x="14" y="34"/>
                </a:cxn>
                <a:cxn ang="0">
                  <a:pos x="14" y="34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2"/>
                </a:cxn>
                <a:cxn ang="0">
                  <a:pos x="28" y="22"/>
                </a:cxn>
                <a:cxn ang="0">
                  <a:pos x="26" y="16"/>
                </a:cxn>
                <a:cxn ang="0">
                  <a:pos x="24" y="14"/>
                </a:cxn>
                <a:cxn ang="0">
                  <a:pos x="20" y="12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4"/>
                </a:cxn>
              </a:cxnLst>
              <a:rect l="0" t="0" r="r" b="b"/>
              <a:pathLst>
                <a:path w="55" h="67">
                  <a:moveTo>
                    <a:pt x="18" y="42"/>
                  </a:moveTo>
                  <a:lnTo>
                    <a:pt x="18" y="42"/>
                  </a:lnTo>
                  <a:lnTo>
                    <a:pt x="12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7" y="12"/>
                  </a:lnTo>
                  <a:lnTo>
                    <a:pt x="37" y="22"/>
                  </a:lnTo>
                  <a:lnTo>
                    <a:pt x="37" y="22"/>
                  </a:lnTo>
                  <a:lnTo>
                    <a:pt x="37" y="28"/>
                  </a:lnTo>
                  <a:lnTo>
                    <a:pt x="35" y="32"/>
                  </a:lnTo>
                  <a:lnTo>
                    <a:pt x="33" y="36"/>
                  </a:lnTo>
                  <a:lnTo>
                    <a:pt x="30" y="38"/>
                  </a:lnTo>
                  <a:lnTo>
                    <a:pt x="55" y="67"/>
                  </a:lnTo>
                  <a:lnTo>
                    <a:pt x="41" y="67"/>
                  </a:lnTo>
                  <a:lnTo>
                    <a:pt x="18" y="42"/>
                  </a:lnTo>
                  <a:close/>
                  <a:moveTo>
                    <a:pt x="10" y="34"/>
                  </a:moveTo>
                  <a:lnTo>
                    <a:pt x="14" y="34"/>
                  </a:lnTo>
                  <a:lnTo>
                    <a:pt x="14" y="34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2"/>
                  </a:lnTo>
                  <a:lnTo>
                    <a:pt x="28" y="22"/>
                  </a:lnTo>
                  <a:lnTo>
                    <a:pt x="26" y="16"/>
                  </a:lnTo>
                  <a:lnTo>
                    <a:pt x="24" y="14"/>
                  </a:lnTo>
                  <a:lnTo>
                    <a:pt x="20" y="12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115" y="225"/>
              <a:ext cx="40" cy="69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10" y="57"/>
                </a:cxn>
                <a:cxn ang="0">
                  <a:pos x="18" y="59"/>
                </a:cxn>
                <a:cxn ang="0">
                  <a:pos x="18" y="59"/>
                </a:cxn>
                <a:cxn ang="0">
                  <a:pos x="22" y="59"/>
                </a:cxn>
                <a:cxn ang="0">
                  <a:pos x="26" y="57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8" y="45"/>
                </a:cxn>
                <a:cxn ang="0">
                  <a:pos x="24" y="44"/>
                </a:cxn>
                <a:cxn ang="0">
                  <a:pos x="14" y="38"/>
                </a:cxn>
                <a:cxn ang="0">
                  <a:pos x="10" y="34"/>
                </a:cxn>
                <a:cxn ang="0">
                  <a:pos x="6" y="32"/>
                </a:cxn>
                <a:cxn ang="0">
                  <a:pos x="2" y="2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4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2"/>
                </a:cxn>
                <a:cxn ang="0">
                  <a:pos x="34" y="4"/>
                </a:cxn>
                <a:cxn ang="0">
                  <a:pos x="34" y="18"/>
                </a:cxn>
                <a:cxn ang="0">
                  <a:pos x="34" y="18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4" y="12"/>
                </a:cxn>
                <a:cxn ang="0">
                  <a:pos x="12" y="16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22"/>
                </a:cxn>
                <a:cxn ang="0">
                  <a:pos x="16" y="26"/>
                </a:cxn>
                <a:cxn ang="0">
                  <a:pos x="26" y="32"/>
                </a:cxn>
                <a:cxn ang="0">
                  <a:pos x="30" y="34"/>
                </a:cxn>
                <a:cxn ang="0">
                  <a:pos x="36" y="38"/>
                </a:cxn>
                <a:cxn ang="0">
                  <a:pos x="38" y="42"/>
                </a:cxn>
                <a:cxn ang="0">
                  <a:pos x="40" y="49"/>
                </a:cxn>
                <a:cxn ang="0">
                  <a:pos x="40" y="49"/>
                </a:cxn>
                <a:cxn ang="0">
                  <a:pos x="38" y="57"/>
                </a:cxn>
                <a:cxn ang="0">
                  <a:pos x="32" y="63"/>
                </a:cxn>
                <a:cxn ang="0">
                  <a:pos x="26" y="67"/>
                </a:cxn>
                <a:cxn ang="0">
                  <a:pos x="18" y="69"/>
                </a:cxn>
                <a:cxn ang="0">
                  <a:pos x="18" y="69"/>
                </a:cxn>
                <a:cxn ang="0">
                  <a:pos x="10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40" h="69">
                  <a:moveTo>
                    <a:pt x="2" y="51"/>
                  </a:moveTo>
                  <a:lnTo>
                    <a:pt x="2" y="51"/>
                  </a:lnTo>
                  <a:lnTo>
                    <a:pt x="10" y="57"/>
                  </a:lnTo>
                  <a:lnTo>
                    <a:pt x="18" y="59"/>
                  </a:lnTo>
                  <a:lnTo>
                    <a:pt x="18" y="59"/>
                  </a:lnTo>
                  <a:lnTo>
                    <a:pt x="22" y="59"/>
                  </a:lnTo>
                  <a:lnTo>
                    <a:pt x="26" y="57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8" y="45"/>
                  </a:lnTo>
                  <a:lnTo>
                    <a:pt x="24" y="44"/>
                  </a:lnTo>
                  <a:lnTo>
                    <a:pt x="14" y="38"/>
                  </a:lnTo>
                  <a:lnTo>
                    <a:pt x="10" y="34"/>
                  </a:lnTo>
                  <a:lnTo>
                    <a:pt x="6" y="32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2"/>
                  </a:lnTo>
                  <a:lnTo>
                    <a:pt x="34" y="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4" y="12"/>
                  </a:lnTo>
                  <a:lnTo>
                    <a:pt x="12" y="16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2"/>
                  </a:lnTo>
                  <a:lnTo>
                    <a:pt x="16" y="26"/>
                  </a:lnTo>
                  <a:lnTo>
                    <a:pt x="26" y="32"/>
                  </a:lnTo>
                  <a:lnTo>
                    <a:pt x="30" y="34"/>
                  </a:lnTo>
                  <a:lnTo>
                    <a:pt x="36" y="38"/>
                  </a:lnTo>
                  <a:lnTo>
                    <a:pt x="38" y="42"/>
                  </a:lnTo>
                  <a:lnTo>
                    <a:pt x="40" y="49"/>
                  </a:lnTo>
                  <a:lnTo>
                    <a:pt x="40" y="49"/>
                  </a:lnTo>
                  <a:lnTo>
                    <a:pt x="38" y="57"/>
                  </a:lnTo>
                  <a:lnTo>
                    <a:pt x="32" y="63"/>
                  </a:lnTo>
                  <a:lnTo>
                    <a:pt x="26" y="67"/>
                  </a:lnTo>
                  <a:lnTo>
                    <a:pt x="18" y="69"/>
                  </a:lnTo>
                  <a:lnTo>
                    <a:pt x="18" y="69"/>
                  </a:lnTo>
                  <a:lnTo>
                    <a:pt x="10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159" y="225"/>
              <a:ext cx="54" cy="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54" y="10"/>
                </a:cxn>
                <a:cxn ang="0">
                  <a:pos x="32" y="10"/>
                </a:cxn>
                <a:cxn ang="0">
                  <a:pos x="32" y="67"/>
                </a:cxn>
                <a:cxn ang="0">
                  <a:pos x="22" y="67"/>
                </a:cxn>
                <a:cxn ang="0">
                  <a:pos x="22" y="10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54" h="67">
                  <a:moveTo>
                    <a:pt x="0" y="0"/>
                  </a:moveTo>
                  <a:lnTo>
                    <a:pt x="54" y="0"/>
                  </a:lnTo>
                  <a:lnTo>
                    <a:pt x="54" y="10"/>
                  </a:lnTo>
                  <a:lnTo>
                    <a:pt x="32" y="10"/>
                  </a:lnTo>
                  <a:lnTo>
                    <a:pt x="32" y="67"/>
                  </a:lnTo>
                  <a:lnTo>
                    <a:pt x="22" y="67"/>
                  </a:lnTo>
                  <a:lnTo>
                    <a:pt x="22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217" y="225"/>
              <a:ext cx="60" cy="67"/>
            </a:xfrm>
            <a:custGeom>
              <a:avLst/>
              <a:gdLst/>
              <a:ahLst/>
              <a:cxnLst>
                <a:cxn ang="0">
                  <a:pos x="30" y="55"/>
                </a:cxn>
                <a:cxn ang="0">
                  <a:pos x="50" y="0"/>
                </a:cxn>
                <a:cxn ang="0">
                  <a:pos x="60" y="0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0" y="55"/>
                </a:cxn>
              </a:cxnLst>
              <a:rect l="0" t="0" r="r" b="b"/>
              <a:pathLst>
                <a:path w="60" h="67">
                  <a:moveTo>
                    <a:pt x="30" y="55"/>
                  </a:moveTo>
                  <a:lnTo>
                    <a:pt x="50" y="0"/>
                  </a:lnTo>
                  <a:lnTo>
                    <a:pt x="60" y="0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55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1285" y="225"/>
              <a:ext cx="70" cy="69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54" y="6"/>
                </a:cxn>
                <a:cxn ang="0">
                  <a:pos x="60" y="10"/>
                </a:cxn>
                <a:cxn ang="0">
                  <a:pos x="64" y="14"/>
                </a:cxn>
                <a:cxn ang="0">
                  <a:pos x="66" y="20"/>
                </a:cxn>
                <a:cxn ang="0">
                  <a:pos x="68" y="26"/>
                </a:cxn>
                <a:cxn ang="0">
                  <a:pos x="70" y="34"/>
                </a:cxn>
                <a:cxn ang="0">
                  <a:pos x="70" y="34"/>
                </a:cxn>
                <a:cxn ang="0">
                  <a:pos x="70" y="40"/>
                </a:cxn>
                <a:cxn ang="0">
                  <a:pos x="68" y="47"/>
                </a:cxn>
                <a:cxn ang="0">
                  <a:pos x="64" y="53"/>
                </a:cxn>
                <a:cxn ang="0">
                  <a:pos x="60" y="57"/>
                </a:cxn>
                <a:cxn ang="0">
                  <a:pos x="56" y="63"/>
                </a:cxn>
                <a:cxn ang="0">
                  <a:pos x="50" y="65"/>
                </a:cxn>
                <a:cxn ang="0">
                  <a:pos x="42" y="67"/>
                </a:cxn>
                <a:cxn ang="0">
                  <a:pos x="34" y="69"/>
                </a:cxn>
                <a:cxn ang="0">
                  <a:pos x="34" y="69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1"/>
                </a:cxn>
                <a:cxn ang="0">
                  <a:pos x="2" y="47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4"/>
                </a:cxn>
                <a:cxn ang="0">
                  <a:pos x="8" y="12"/>
                </a:cxn>
                <a:cxn ang="0">
                  <a:pos x="14" y="8"/>
                </a:cxn>
                <a:cxn ang="0">
                  <a:pos x="20" y="4"/>
                </a:cxn>
                <a:cxn ang="0">
                  <a:pos x="26" y="2"/>
                </a:cxn>
                <a:cxn ang="0">
                  <a:pos x="36" y="0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4" y="57"/>
                </a:cxn>
                <a:cxn ang="0">
                  <a:pos x="52" y="51"/>
                </a:cxn>
                <a:cxn ang="0">
                  <a:pos x="58" y="44"/>
                </a:cxn>
                <a:cxn ang="0">
                  <a:pos x="58" y="34"/>
                </a:cxn>
                <a:cxn ang="0">
                  <a:pos x="58" y="34"/>
                </a:cxn>
                <a:cxn ang="0">
                  <a:pos x="58" y="24"/>
                </a:cxn>
                <a:cxn ang="0">
                  <a:pos x="52" y="16"/>
                </a:cxn>
                <a:cxn ang="0">
                  <a:pos x="44" y="12"/>
                </a:cxn>
                <a:cxn ang="0">
                  <a:pos x="36" y="10"/>
                </a:cxn>
                <a:cxn ang="0">
                  <a:pos x="36" y="10"/>
                </a:cxn>
                <a:cxn ang="0">
                  <a:pos x="30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4"/>
                </a:cxn>
                <a:cxn ang="0">
                  <a:pos x="16" y="51"/>
                </a:cxn>
                <a:cxn ang="0">
                  <a:pos x="24" y="57"/>
                </a:cxn>
                <a:cxn ang="0">
                  <a:pos x="28" y="59"/>
                </a:cxn>
                <a:cxn ang="0">
                  <a:pos x="34" y="59"/>
                </a:cxn>
              </a:cxnLst>
              <a:rect l="0" t="0" r="r" b="b"/>
              <a:pathLst>
                <a:path w="70" h="69">
                  <a:moveTo>
                    <a:pt x="36" y="0"/>
                  </a:moveTo>
                  <a:lnTo>
                    <a:pt x="36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54" y="6"/>
                  </a:lnTo>
                  <a:lnTo>
                    <a:pt x="60" y="10"/>
                  </a:lnTo>
                  <a:lnTo>
                    <a:pt x="64" y="14"/>
                  </a:lnTo>
                  <a:lnTo>
                    <a:pt x="66" y="20"/>
                  </a:lnTo>
                  <a:lnTo>
                    <a:pt x="68" y="26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70" y="40"/>
                  </a:lnTo>
                  <a:lnTo>
                    <a:pt x="68" y="47"/>
                  </a:lnTo>
                  <a:lnTo>
                    <a:pt x="64" y="53"/>
                  </a:lnTo>
                  <a:lnTo>
                    <a:pt x="60" y="57"/>
                  </a:lnTo>
                  <a:lnTo>
                    <a:pt x="56" y="63"/>
                  </a:lnTo>
                  <a:lnTo>
                    <a:pt x="50" y="65"/>
                  </a:lnTo>
                  <a:lnTo>
                    <a:pt x="42" y="67"/>
                  </a:lnTo>
                  <a:lnTo>
                    <a:pt x="34" y="69"/>
                  </a:lnTo>
                  <a:lnTo>
                    <a:pt x="34" y="69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1"/>
                  </a:lnTo>
                  <a:lnTo>
                    <a:pt x="2" y="47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4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6" y="0"/>
                  </a:lnTo>
                  <a:close/>
                  <a:moveTo>
                    <a:pt x="34" y="59"/>
                  </a:moveTo>
                  <a:lnTo>
                    <a:pt x="34" y="59"/>
                  </a:lnTo>
                  <a:lnTo>
                    <a:pt x="44" y="57"/>
                  </a:lnTo>
                  <a:lnTo>
                    <a:pt x="52" y="51"/>
                  </a:lnTo>
                  <a:lnTo>
                    <a:pt x="58" y="44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24"/>
                  </a:lnTo>
                  <a:lnTo>
                    <a:pt x="52" y="16"/>
                  </a:lnTo>
                  <a:lnTo>
                    <a:pt x="44" y="12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30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4"/>
                  </a:lnTo>
                  <a:lnTo>
                    <a:pt x="16" y="51"/>
                  </a:lnTo>
                  <a:lnTo>
                    <a:pt x="24" y="57"/>
                  </a:lnTo>
                  <a:lnTo>
                    <a:pt x="28" y="59"/>
                  </a:lnTo>
                  <a:lnTo>
                    <a:pt x="34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285" y="225"/>
              <a:ext cx="70" cy="69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54" y="6"/>
                </a:cxn>
                <a:cxn ang="0">
                  <a:pos x="60" y="10"/>
                </a:cxn>
                <a:cxn ang="0">
                  <a:pos x="64" y="14"/>
                </a:cxn>
                <a:cxn ang="0">
                  <a:pos x="66" y="20"/>
                </a:cxn>
                <a:cxn ang="0">
                  <a:pos x="68" y="26"/>
                </a:cxn>
                <a:cxn ang="0">
                  <a:pos x="70" y="34"/>
                </a:cxn>
                <a:cxn ang="0">
                  <a:pos x="70" y="34"/>
                </a:cxn>
                <a:cxn ang="0">
                  <a:pos x="70" y="40"/>
                </a:cxn>
                <a:cxn ang="0">
                  <a:pos x="68" y="47"/>
                </a:cxn>
                <a:cxn ang="0">
                  <a:pos x="64" y="53"/>
                </a:cxn>
                <a:cxn ang="0">
                  <a:pos x="60" y="57"/>
                </a:cxn>
                <a:cxn ang="0">
                  <a:pos x="56" y="63"/>
                </a:cxn>
                <a:cxn ang="0">
                  <a:pos x="50" y="65"/>
                </a:cxn>
                <a:cxn ang="0">
                  <a:pos x="42" y="67"/>
                </a:cxn>
                <a:cxn ang="0">
                  <a:pos x="34" y="69"/>
                </a:cxn>
                <a:cxn ang="0">
                  <a:pos x="34" y="69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1"/>
                </a:cxn>
                <a:cxn ang="0">
                  <a:pos x="2" y="47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4"/>
                </a:cxn>
                <a:cxn ang="0">
                  <a:pos x="8" y="12"/>
                </a:cxn>
                <a:cxn ang="0">
                  <a:pos x="14" y="8"/>
                </a:cxn>
                <a:cxn ang="0">
                  <a:pos x="20" y="4"/>
                </a:cxn>
                <a:cxn ang="0">
                  <a:pos x="26" y="2"/>
                </a:cxn>
                <a:cxn ang="0">
                  <a:pos x="36" y="0"/>
                </a:cxn>
              </a:cxnLst>
              <a:rect l="0" t="0" r="r" b="b"/>
              <a:pathLst>
                <a:path w="70" h="69">
                  <a:moveTo>
                    <a:pt x="36" y="0"/>
                  </a:moveTo>
                  <a:lnTo>
                    <a:pt x="36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54" y="6"/>
                  </a:lnTo>
                  <a:lnTo>
                    <a:pt x="60" y="10"/>
                  </a:lnTo>
                  <a:lnTo>
                    <a:pt x="64" y="14"/>
                  </a:lnTo>
                  <a:lnTo>
                    <a:pt x="66" y="20"/>
                  </a:lnTo>
                  <a:lnTo>
                    <a:pt x="68" y="26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70" y="40"/>
                  </a:lnTo>
                  <a:lnTo>
                    <a:pt x="68" y="47"/>
                  </a:lnTo>
                  <a:lnTo>
                    <a:pt x="64" y="53"/>
                  </a:lnTo>
                  <a:lnTo>
                    <a:pt x="60" y="57"/>
                  </a:lnTo>
                  <a:lnTo>
                    <a:pt x="56" y="63"/>
                  </a:lnTo>
                  <a:lnTo>
                    <a:pt x="50" y="65"/>
                  </a:lnTo>
                  <a:lnTo>
                    <a:pt x="42" y="67"/>
                  </a:lnTo>
                  <a:lnTo>
                    <a:pt x="34" y="69"/>
                  </a:lnTo>
                  <a:lnTo>
                    <a:pt x="34" y="69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1"/>
                  </a:lnTo>
                  <a:lnTo>
                    <a:pt x="2" y="47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4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297" y="235"/>
              <a:ext cx="46" cy="49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22" y="49"/>
                </a:cxn>
                <a:cxn ang="0">
                  <a:pos x="32" y="47"/>
                </a:cxn>
                <a:cxn ang="0">
                  <a:pos x="40" y="41"/>
                </a:cxn>
                <a:cxn ang="0">
                  <a:pos x="46" y="3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14"/>
                </a:cxn>
                <a:cxn ang="0">
                  <a:pos x="40" y="6"/>
                </a:cxn>
                <a:cxn ang="0">
                  <a:pos x="32" y="2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4" y="8"/>
                </a:cxn>
                <a:cxn ang="0">
                  <a:pos x="0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34"/>
                </a:cxn>
                <a:cxn ang="0">
                  <a:pos x="4" y="41"/>
                </a:cxn>
                <a:cxn ang="0">
                  <a:pos x="12" y="47"/>
                </a:cxn>
                <a:cxn ang="0">
                  <a:pos x="16" y="49"/>
                </a:cxn>
                <a:cxn ang="0">
                  <a:pos x="22" y="49"/>
                </a:cxn>
              </a:cxnLst>
              <a:rect l="0" t="0" r="r" b="b"/>
              <a:pathLst>
                <a:path w="46" h="49">
                  <a:moveTo>
                    <a:pt x="22" y="49"/>
                  </a:moveTo>
                  <a:lnTo>
                    <a:pt x="22" y="49"/>
                  </a:lnTo>
                  <a:lnTo>
                    <a:pt x="32" y="47"/>
                  </a:lnTo>
                  <a:lnTo>
                    <a:pt x="40" y="41"/>
                  </a:lnTo>
                  <a:lnTo>
                    <a:pt x="46" y="3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14"/>
                  </a:lnTo>
                  <a:lnTo>
                    <a:pt x="40" y="6"/>
                  </a:lnTo>
                  <a:lnTo>
                    <a:pt x="3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4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12" y="47"/>
                  </a:lnTo>
                  <a:lnTo>
                    <a:pt x="16" y="49"/>
                  </a:lnTo>
                  <a:lnTo>
                    <a:pt x="22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0" name="Freeform 19"/>
            <p:cNvSpPr>
              <a:spLocks noEditPoints="1"/>
            </p:cNvSpPr>
            <p:nvPr/>
          </p:nvSpPr>
          <p:spPr bwMode="auto">
            <a:xfrm>
              <a:off x="651" y="375"/>
              <a:ext cx="38" cy="68"/>
            </a:xfrm>
            <a:custGeom>
              <a:avLst/>
              <a:gdLst/>
              <a:ahLst/>
              <a:cxnLst>
                <a:cxn ang="0">
                  <a:pos x="10" y="42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6" y="30"/>
                </a:cxn>
                <a:cxn ang="0">
                  <a:pos x="32" y="36"/>
                </a:cxn>
                <a:cxn ang="0">
                  <a:pos x="24" y="40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6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38" h="68">
                  <a:moveTo>
                    <a:pt x="10" y="42"/>
                  </a:move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6" y="30"/>
                  </a:lnTo>
                  <a:lnTo>
                    <a:pt x="32" y="36"/>
                  </a:lnTo>
                  <a:lnTo>
                    <a:pt x="24" y="40"/>
                  </a:lnTo>
                  <a:lnTo>
                    <a:pt x="12" y="42"/>
                  </a:lnTo>
                  <a:lnTo>
                    <a:pt x="1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6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707" y="375"/>
              <a:ext cx="56" cy="68"/>
            </a:xfrm>
            <a:custGeom>
              <a:avLst/>
              <a:gdLst/>
              <a:ahLst/>
              <a:cxnLst>
                <a:cxn ang="0">
                  <a:pos x="18" y="42"/>
                </a:cxn>
                <a:cxn ang="0">
                  <a:pos x="18" y="42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8" y="26"/>
                </a:cxn>
                <a:cxn ang="0">
                  <a:pos x="36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6" y="68"/>
                </a:cxn>
                <a:cxn ang="0">
                  <a:pos x="42" y="68"/>
                </a:cxn>
                <a:cxn ang="0">
                  <a:pos x="18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6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6" h="68">
                  <a:moveTo>
                    <a:pt x="18" y="42"/>
                  </a:moveTo>
                  <a:lnTo>
                    <a:pt x="18" y="42"/>
                  </a:lnTo>
                  <a:lnTo>
                    <a:pt x="12" y="42"/>
                  </a:lnTo>
                  <a:lnTo>
                    <a:pt x="10" y="42"/>
                  </a:ln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8" y="26"/>
                  </a:lnTo>
                  <a:lnTo>
                    <a:pt x="36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6" y="68"/>
                  </a:lnTo>
                  <a:lnTo>
                    <a:pt x="42" y="68"/>
                  </a:lnTo>
                  <a:lnTo>
                    <a:pt x="18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6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761" y="354"/>
              <a:ext cx="61" cy="89"/>
            </a:xfrm>
            <a:custGeom>
              <a:avLst/>
              <a:gdLst/>
              <a:ahLst/>
              <a:cxnLst>
                <a:cxn ang="0">
                  <a:pos x="36" y="21"/>
                </a:cxn>
                <a:cxn ang="0">
                  <a:pos x="61" y="89"/>
                </a:cxn>
                <a:cxn ang="0">
                  <a:pos x="49" y="89"/>
                </a:cxn>
                <a:cxn ang="0">
                  <a:pos x="41" y="65"/>
                </a:cxn>
                <a:cxn ang="0">
                  <a:pos x="20" y="65"/>
                </a:cxn>
                <a:cxn ang="0">
                  <a:pos x="12" y="89"/>
                </a:cxn>
                <a:cxn ang="0">
                  <a:pos x="0" y="89"/>
                </a:cxn>
                <a:cxn ang="0">
                  <a:pos x="26" y="21"/>
                </a:cxn>
                <a:cxn ang="0">
                  <a:pos x="36" y="21"/>
                </a:cxn>
                <a:cxn ang="0">
                  <a:pos x="22" y="57"/>
                </a:cxn>
                <a:cxn ang="0">
                  <a:pos x="37" y="57"/>
                </a:cxn>
                <a:cxn ang="0">
                  <a:pos x="30" y="33"/>
                </a:cxn>
                <a:cxn ang="0">
                  <a:pos x="22" y="57"/>
                </a:cxn>
                <a:cxn ang="0">
                  <a:pos x="28" y="17"/>
                </a:cxn>
                <a:cxn ang="0">
                  <a:pos x="24" y="13"/>
                </a:cxn>
                <a:cxn ang="0">
                  <a:pos x="36" y="0"/>
                </a:cxn>
                <a:cxn ang="0">
                  <a:pos x="41" y="5"/>
                </a:cxn>
                <a:cxn ang="0">
                  <a:pos x="28" y="17"/>
                </a:cxn>
              </a:cxnLst>
              <a:rect l="0" t="0" r="r" b="b"/>
              <a:pathLst>
                <a:path w="61" h="89">
                  <a:moveTo>
                    <a:pt x="36" y="21"/>
                  </a:moveTo>
                  <a:lnTo>
                    <a:pt x="61" y="89"/>
                  </a:lnTo>
                  <a:lnTo>
                    <a:pt x="49" y="89"/>
                  </a:lnTo>
                  <a:lnTo>
                    <a:pt x="41" y="65"/>
                  </a:lnTo>
                  <a:lnTo>
                    <a:pt x="20" y="65"/>
                  </a:lnTo>
                  <a:lnTo>
                    <a:pt x="12" y="89"/>
                  </a:lnTo>
                  <a:lnTo>
                    <a:pt x="0" y="89"/>
                  </a:lnTo>
                  <a:lnTo>
                    <a:pt x="26" y="21"/>
                  </a:lnTo>
                  <a:lnTo>
                    <a:pt x="36" y="21"/>
                  </a:lnTo>
                  <a:close/>
                  <a:moveTo>
                    <a:pt x="22" y="57"/>
                  </a:moveTo>
                  <a:lnTo>
                    <a:pt x="37" y="57"/>
                  </a:lnTo>
                  <a:lnTo>
                    <a:pt x="30" y="33"/>
                  </a:lnTo>
                  <a:lnTo>
                    <a:pt x="22" y="57"/>
                  </a:lnTo>
                  <a:close/>
                  <a:moveTo>
                    <a:pt x="28" y="17"/>
                  </a:moveTo>
                  <a:lnTo>
                    <a:pt x="24" y="13"/>
                  </a:lnTo>
                  <a:lnTo>
                    <a:pt x="36" y="0"/>
                  </a:lnTo>
                  <a:lnTo>
                    <a:pt x="41" y="5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830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6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6" y="12"/>
                </a:cxn>
                <a:cxn ang="0">
                  <a:pos x="40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2" y="12"/>
                </a:cxn>
                <a:cxn ang="0">
                  <a:pos x="16" y="18"/>
                </a:cxn>
                <a:cxn ang="0">
                  <a:pos x="10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2" y="56"/>
                </a:cxn>
                <a:cxn ang="0">
                  <a:pos x="28" y="58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6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6" y="66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6" y="12"/>
                  </a:lnTo>
                  <a:lnTo>
                    <a:pt x="40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2" y="12"/>
                  </a:lnTo>
                  <a:lnTo>
                    <a:pt x="16" y="18"/>
                  </a:lnTo>
                  <a:lnTo>
                    <a:pt x="10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2" y="56"/>
                  </a:lnTo>
                  <a:lnTo>
                    <a:pt x="28" y="5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46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6" y="66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902" y="375"/>
              <a:ext cx="32" cy="68"/>
            </a:xfrm>
            <a:custGeom>
              <a:avLst/>
              <a:gdLst/>
              <a:ahLst/>
              <a:cxnLst>
                <a:cxn ang="0">
                  <a:pos x="32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8"/>
                </a:cxn>
                <a:cxn ang="0">
                  <a:pos x="32" y="58"/>
                </a:cxn>
                <a:cxn ang="0">
                  <a:pos x="32" y="68"/>
                </a:cxn>
              </a:cxnLst>
              <a:rect l="0" t="0" r="r" b="b"/>
              <a:pathLst>
                <a:path w="32" h="68">
                  <a:moveTo>
                    <a:pt x="32" y="68"/>
                  </a:moveTo>
                  <a:lnTo>
                    <a:pt x="0" y="68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8"/>
                  </a:lnTo>
                  <a:lnTo>
                    <a:pt x="32" y="58"/>
                  </a:lnTo>
                  <a:lnTo>
                    <a:pt x="32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946" y="433"/>
              <a:ext cx="16" cy="17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6" y="10"/>
                </a:cxn>
                <a:cxn ang="0">
                  <a:pos x="14" y="15"/>
                </a:cxn>
                <a:cxn ang="0">
                  <a:pos x="10" y="17"/>
                </a:cxn>
                <a:cxn ang="0">
                  <a:pos x="0" y="17"/>
                </a:cxn>
                <a:cxn ang="0">
                  <a:pos x="0" y="17"/>
                </a:cxn>
                <a:cxn ang="0">
                  <a:pos x="4" y="10"/>
                </a:cxn>
                <a:cxn ang="0">
                  <a:pos x="6" y="0"/>
                </a:cxn>
                <a:cxn ang="0">
                  <a:pos x="16" y="0"/>
                </a:cxn>
              </a:cxnLst>
              <a:rect l="0" t="0" r="r" b="b"/>
              <a:pathLst>
                <a:path w="16" h="17">
                  <a:moveTo>
                    <a:pt x="16" y="0"/>
                  </a:moveTo>
                  <a:lnTo>
                    <a:pt x="16" y="0"/>
                  </a:lnTo>
                  <a:lnTo>
                    <a:pt x="16" y="10"/>
                  </a:lnTo>
                  <a:lnTo>
                    <a:pt x="14" y="15"/>
                  </a:lnTo>
                  <a:lnTo>
                    <a:pt x="10" y="17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4" y="10"/>
                  </a:lnTo>
                  <a:lnTo>
                    <a:pt x="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998" y="375"/>
              <a:ext cx="38" cy="68"/>
            </a:xfrm>
            <a:custGeom>
              <a:avLst/>
              <a:gdLst/>
              <a:ahLst/>
              <a:cxnLst>
                <a:cxn ang="0">
                  <a:pos x="2" y="52"/>
                </a:cxn>
                <a:cxn ang="0">
                  <a:pos x="2" y="52"/>
                </a:cxn>
                <a:cxn ang="0">
                  <a:pos x="8" y="56"/>
                </a:cxn>
                <a:cxn ang="0">
                  <a:pos x="16" y="58"/>
                </a:cxn>
                <a:cxn ang="0">
                  <a:pos x="16" y="58"/>
                </a:cxn>
                <a:cxn ang="0">
                  <a:pos x="20" y="58"/>
                </a:cxn>
                <a:cxn ang="0">
                  <a:pos x="24" y="56"/>
                </a:cxn>
                <a:cxn ang="0">
                  <a:pos x="26" y="54"/>
                </a:cxn>
                <a:cxn ang="0">
                  <a:pos x="28" y="50"/>
                </a:cxn>
                <a:cxn ang="0">
                  <a:pos x="28" y="50"/>
                </a:cxn>
                <a:cxn ang="0">
                  <a:pos x="26" y="46"/>
                </a:cxn>
                <a:cxn ang="0">
                  <a:pos x="22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2" y="4"/>
                </a:cxn>
                <a:cxn ang="0">
                  <a:pos x="32" y="16"/>
                </a:cxn>
                <a:cxn ang="0">
                  <a:pos x="32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0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6" y="42"/>
                </a:cxn>
                <a:cxn ang="0">
                  <a:pos x="38" y="48"/>
                </a:cxn>
                <a:cxn ang="0">
                  <a:pos x="38" y="48"/>
                </a:cxn>
                <a:cxn ang="0">
                  <a:pos x="36" y="58"/>
                </a:cxn>
                <a:cxn ang="0">
                  <a:pos x="32" y="64"/>
                </a:cxn>
                <a:cxn ang="0">
                  <a:pos x="24" y="68"/>
                </a:cxn>
                <a:cxn ang="0">
                  <a:pos x="16" y="68"/>
                </a:cxn>
                <a:cxn ang="0">
                  <a:pos x="16" y="68"/>
                </a:cxn>
                <a:cxn ang="0">
                  <a:pos x="8" y="68"/>
                </a:cxn>
                <a:cxn ang="0">
                  <a:pos x="2" y="64"/>
                </a:cxn>
                <a:cxn ang="0">
                  <a:pos x="2" y="52"/>
                </a:cxn>
              </a:cxnLst>
              <a:rect l="0" t="0" r="r" b="b"/>
              <a:pathLst>
                <a:path w="38" h="68">
                  <a:moveTo>
                    <a:pt x="2" y="52"/>
                  </a:moveTo>
                  <a:lnTo>
                    <a:pt x="2" y="52"/>
                  </a:lnTo>
                  <a:lnTo>
                    <a:pt x="8" y="56"/>
                  </a:lnTo>
                  <a:lnTo>
                    <a:pt x="16" y="58"/>
                  </a:lnTo>
                  <a:lnTo>
                    <a:pt x="16" y="58"/>
                  </a:lnTo>
                  <a:lnTo>
                    <a:pt x="20" y="58"/>
                  </a:lnTo>
                  <a:lnTo>
                    <a:pt x="24" y="56"/>
                  </a:lnTo>
                  <a:lnTo>
                    <a:pt x="26" y="54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26" y="46"/>
                  </a:lnTo>
                  <a:lnTo>
                    <a:pt x="22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2" y="4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6" y="42"/>
                  </a:lnTo>
                  <a:lnTo>
                    <a:pt x="38" y="48"/>
                  </a:lnTo>
                  <a:lnTo>
                    <a:pt x="38" y="48"/>
                  </a:lnTo>
                  <a:lnTo>
                    <a:pt x="36" y="58"/>
                  </a:lnTo>
                  <a:lnTo>
                    <a:pt x="32" y="64"/>
                  </a:lnTo>
                  <a:lnTo>
                    <a:pt x="24" y="68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8" y="68"/>
                  </a:lnTo>
                  <a:lnTo>
                    <a:pt x="2" y="64"/>
                  </a:lnTo>
                  <a:lnTo>
                    <a:pt x="2" y="5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1048" y="375"/>
              <a:ext cx="69" cy="68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20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8"/>
                </a:cxn>
                <a:cxn ang="0">
                  <a:pos x="53" y="62"/>
                </a:cxn>
                <a:cxn ang="0">
                  <a:pos x="47" y="66"/>
                </a:cxn>
                <a:cxn ang="0">
                  <a:pos x="42" y="68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3" y="58"/>
                </a:cxn>
                <a:cxn ang="0">
                  <a:pos x="51" y="52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1" y="16"/>
                </a:cxn>
                <a:cxn ang="0">
                  <a:pos x="43" y="10"/>
                </a:cxn>
                <a:cxn ang="0">
                  <a:pos x="34" y="10"/>
                </a:cxn>
                <a:cxn ang="0">
                  <a:pos x="34" y="10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8"/>
                </a:cxn>
                <a:cxn ang="0">
                  <a:pos x="34" y="60"/>
                </a:cxn>
              </a:cxnLst>
              <a:rect l="0" t="0" r="r" b="b"/>
              <a:pathLst>
                <a:path w="69" h="68">
                  <a:moveTo>
                    <a:pt x="34" y="0"/>
                  </a:moveTo>
                  <a:lnTo>
                    <a:pt x="34" y="0"/>
                  </a:lnTo>
                  <a:lnTo>
                    <a:pt x="42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20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8"/>
                  </a:lnTo>
                  <a:lnTo>
                    <a:pt x="53" y="62"/>
                  </a:lnTo>
                  <a:lnTo>
                    <a:pt x="47" y="66"/>
                  </a:lnTo>
                  <a:lnTo>
                    <a:pt x="42" y="68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4" y="0"/>
                  </a:lnTo>
                  <a:close/>
                  <a:moveTo>
                    <a:pt x="34" y="60"/>
                  </a:moveTo>
                  <a:lnTo>
                    <a:pt x="34" y="60"/>
                  </a:lnTo>
                  <a:lnTo>
                    <a:pt x="43" y="58"/>
                  </a:lnTo>
                  <a:lnTo>
                    <a:pt x="51" y="52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1" y="16"/>
                  </a:lnTo>
                  <a:lnTo>
                    <a:pt x="43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8"/>
                  </a:lnTo>
                  <a:lnTo>
                    <a:pt x="34" y="6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048" y="375"/>
              <a:ext cx="69" cy="68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20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8"/>
                </a:cxn>
                <a:cxn ang="0">
                  <a:pos x="53" y="62"/>
                </a:cxn>
                <a:cxn ang="0">
                  <a:pos x="47" y="66"/>
                </a:cxn>
                <a:cxn ang="0">
                  <a:pos x="42" y="68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4" y="0"/>
                </a:cxn>
              </a:cxnLst>
              <a:rect l="0" t="0" r="r" b="b"/>
              <a:pathLst>
                <a:path w="69" h="68">
                  <a:moveTo>
                    <a:pt x="34" y="0"/>
                  </a:moveTo>
                  <a:lnTo>
                    <a:pt x="34" y="0"/>
                  </a:lnTo>
                  <a:lnTo>
                    <a:pt x="42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20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8"/>
                  </a:lnTo>
                  <a:lnTo>
                    <a:pt x="53" y="62"/>
                  </a:lnTo>
                  <a:lnTo>
                    <a:pt x="47" y="66"/>
                  </a:lnTo>
                  <a:lnTo>
                    <a:pt x="42" y="68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058" y="385"/>
              <a:ext cx="47" cy="50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4" y="50"/>
                </a:cxn>
                <a:cxn ang="0">
                  <a:pos x="33" y="48"/>
                </a:cxn>
                <a:cxn ang="0">
                  <a:pos x="41" y="42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1" y="6"/>
                </a:cxn>
                <a:cxn ang="0">
                  <a:pos x="33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4" y="2"/>
                </a:cxn>
                <a:cxn ang="0">
                  <a:pos x="6" y="8"/>
                </a:cxn>
                <a:cxn ang="0">
                  <a:pos x="2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2"/>
                </a:cxn>
                <a:cxn ang="0">
                  <a:pos x="6" y="40"/>
                </a:cxn>
                <a:cxn ang="0">
                  <a:pos x="14" y="46"/>
                </a:cxn>
                <a:cxn ang="0">
                  <a:pos x="18" y="48"/>
                </a:cxn>
                <a:cxn ang="0">
                  <a:pos x="24" y="50"/>
                </a:cxn>
              </a:cxnLst>
              <a:rect l="0" t="0" r="r" b="b"/>
              <a:pathLst>
                <a:path w="47" h="50">
                  <a:moveTo>
                    <a:pt x="24" y="50"/>
                  </a:moveTo>
                  <a:lnTo>
                    <a:pt x="24" y="50"/>
                  </a:lnTo>
                  <a:lnTo>
                    <a:pt x="33" y="48"/>
                  </a:lnTo>
                  <a:lnTo>
                    <a:pt x="41" y="42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1" y="6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4" y="2"/>
                  </a:lnTo>
                  <a:lnTo>
                    <a:pt x="6" y="8"/>
                  </a:lnTo>
                  <a:lnTo>
                    <a:pt x="2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6" y="40"/>
                  </a:lnTo>
                  <a:lnTo>
                    <a:pt x="14" y="46"/>
                  </a:lnTo>
                  <a:lnTo>
                    <a:pt x="18" y="48"/>
                  </a:lnTo>
                  <a:lnTo>
                    <a:pt x="24" y="5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1129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10" y="12"/>
                </a:cxn>
                <a:cxn ang="0">
                  <a:pos x="14" y="6"/>
                </a:cxn>
                <a:cxn ang="0">
                  <a:pos x="20" y="2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48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8" y="12"/>
                </a:cxn>
                <a:cxn ang="0">
                  <a:pos x="42" y="10"/>
                </a:cxn>
                <a:cxn ang="0">
                  <a:pos x="36" y="8"/>
                </a:cxn>
                <a:cxn ang="0">
                  <a:pos x="36" y="8"/>
                </a:cxn>
                <a:cxn ang="0">
                  <a:pos x="30" y="10"/>
                </a:cxn>
                <a:cxn ang="0">
                  <a:pos x="24" y="12"/>
                </a:cxn>
                <a:cxn ang="0">
                  <a:pos x="18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2"/>
                </a:cxn>
                <a:cxn ang="0">
                  <a:pos x="18" y="50"/>
                </a:cxn>
                <a:cxn ang="0">
                  <a:pos x="24" y="56"/>
                </a:cxn>
                <a:cxn ang="0">
                  <a:pos x="30" y="58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48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8" y="66"/>
                </a:cxn>
                <a:cxn ang="0">
                  <a:pos x="36" y="68"/>
                </a:cxn>
                <a:cxn ang="0">
                  <a:pos x="36" y="68"/>
                </a:cxn>
                <a:cxn ang="0">
                  <a:pos x="28" y="68"/>
                </a:cxn>
                <a:cxn ang="0">
                  <a:pos x="20" y="66"/>
                </a:cxn>
                <a:cxn ang="0">
                  <a:pos x="14" y="62"/>
                </a:cxn>
                <a:cxn ang="0">
                  <a:pos x="10" y="58"/>
                </a:cxn>
                <a:cxn ang="0">
                  <a:pos x="6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10" y="12"/>
                  </a:lnTo>
                  <a:lnTo>
                    <a:pt x="14" y="6"/>
                  </a:lnTo>
                  <a:lnTo>
                    <a:pt x="20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8" y="12"/>
                  </a:lnTo>
                  <a:lnTo>
                    <a:pt x="42" y="10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0" y="10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2"/>
                  </a:lnTo>
                  <a:lnTo>
                    <a:pt x="18" y="50"/>
                  </a:lnTo>
                  <a:lnTo>
                    <a:pt x="24" y="56"/>
                  </a:lnTo>
                  <a:lnTo>
                    <a:pt x="30" y="58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48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8" y="66"/>
                  </a:lnTo>
                  <a:lnTo>
                    <a:pt x="36" y="68"/>
                  </a:lnTo>
                  <a:lnTo>
                    <a:pt x="36" y="68"/>
                  </a:lnTo>
                  <a:lnTo>
                    <a:pt x="28" y="68"/>
                  </a:lnTo>
                  <a:lnTo>
                    <a:pt x="20" y="66"/>
                  </a:lnTo>
                  <a:lnTo>
                    <a:pt x="14" y="62"/>
                  </a:lnTo>
                  <a:lnTo>
                    <a:pt x="10" y="58"/>
                  </a:lnTo>
                  <a:lnTo>
                    <a:pt x="6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205" y="375"/>
              <a:ext cx="10" cy="68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1231" y="354"/>
              <a:ext cx="60" cy="89"/>
            </a:xfrm>
            <a:custGeom>
              <a:avLst/>
              <a:gdLst/>
              <a:ahLst/>
              <a:cxnLst>
                <a:cxn ang="0">
                  <a:pos x="36" y="21"/>
                </a:cxn>
                <a:cxn ang="0">
                  <a:pos x="60" y="89"/>
                </a:cxn>
                <a:cxn ang="0">
                  <a:pos x="50" y="89"/>
                </a:cxn>
                <a:cxn ang="0">
                  <a:pos x="42" y="65"/>
                </a:cxn>
                <a:cxn ang="0">
                  <a:pos x="18" y="65"/>
                </a:cxn>
                <a:cxn ang="0">
                  <a:pos x="10" y="89"/>
                </a:cxn>
                <a:cxn ang="0">
                  <a:pos x="0" y="89"/>
                </a:cxn>
                <a:cxn ang="0">
                  <a:pos x="26" y="21"/>
                </a:cxn>
                <a:cxn ang="0">
                  <a:pos x="36" y="21"/>
                </a:cxn>
                <a:cxn ang="0">
                  <a:pos x="22" y="57"/>
                </a:cxn>
                <a:cxn ang="0">
                  <a:pos x="38" y="57"/>
                </a:cxn>
                <a:cxn ang="0">
                  <a:pos x="30" y="33"/>
                </a:cxn>
                <a:cxn ang="0">
                  <a:pos x="22" y="57"/>
                </a:cxn>
                <a:cxn ang="0">
                  <a:pos x="28" y="17"/>
                </a:cxn>
                <a:cxn ang="0">
                  <a:pos x="22" y="13"/>
                </a:cxn>
                <a:cxn ang="0">
                  <a:pos x="34" y="0"/>
                </a:cxn>
                <a:cxn ang="0">
                  <a:pos x="40" y="5"/>
                </a:cxn>
                <a:cxn ang="0">
                  <a:pos x="28" y="17"/>
                </a:cxn>
              </a:cxnLst>
              <a:rect l="0" t="0" r="r" b="b"/>
              <a:pathLst>
                <a:path w="60" h="89">
                  <a:moveTo>
                    <a:pt x="36" y="21"/>
                  </a:moveTo>
                  <a:lnTo>
                    <a:pt x="60" y="89"/>
                  </a:lnTo>
                  <a:lnTo>
                    <a:pt x="50" y="89"/>
                  </a:lnTo>
                  <a:lnTo>
                    <a:pt x="42" y="65"/>
                  </a:lnTo>
                  <a:lnTo>
                    <a:pt x="18" y="65"/>
                  </a:lnTo>
                  <a:lnTo>
                    <a:pt x="10" y="89"/>
                  </a:lnTo>
                  <a:lnTo>
                    <a:pt x="0" y="89"/>
                  </a:lnTo>
                  <a:lnTo>
                    <a:pt x="26" y="21"/>
                  </a:lnTo>
                  <a:lnTo>
                    <a:pt x="36" y="21"/>
                  </a:lnTo>
                  <a:close/>
                  <a:moveTo>
                    <a:pt x="22" y="57"/>
                  </a:moveTo>
                  <a:lnTo>
                    <a:pt x="38" y="57"/>
                  </a:lnTo>
                  <a:lnTo>
                    <a:pt x="30" y="33"/>
                  </a:lnTo>
                  <a:lnTo>
                    <a:pt x="22" y="57"/>
                  </a:lnTo>
                  <a:close/>
                  <a:moveTo>
                    <a:pt x="28" y="17"/>
                  </a:moveTo>
                  <a:lnTo>
                    <a:pt x="22" y="13"/>
                  </a:lnTo>
                  <a:lnTo>
                    <a:pt x="34" y="0"/>
                  </a:lnTo>
                  <a:lnTo>
                    <a:pt x="40" y="5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307" y="375"/>
              <a:ext cx="34" cy="68"/>
            </a:xfrm>
            <a:custGeom>
              <a:avLst/>
              <a:gdLst/>
              <a:ahLst/>
              <a:cxnLst>
                <a:cxn ang="0">
                  <a:pos x="34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8"/>
                </a:cxn>
                <a:cxn ang="0">
                  <a:pos x="34" y="58"/>
                </a:cxn>
                <a:cxn ang="0">
                  <a:pos x="34" y="68"/>
                </a:cxn>
              </a:cxnLst>
              <a:rect l="0" t="0" r="r" b="b"/>
              <a:pathLst>
                <a:path w="34" h="68">
                  <a:moveTo>
                    <a:pt x="34" y="68"/>
                  </a:moveTo>
                  <a:lnTo>
                    <a:pt x="0" y="68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8"/>
                  </a:lnTo>
                  <a:lnTo>
                    <a:pt x="34" y="58"/>
                  </a:lnTo>
                  <a:lnTo>
                    <a:pt x="34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357" y="375"/>
              <a:ext cx="65" cy="68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68"/>
                </a:cxn>
                <a:cxn ang="0">
                  <a:pos x="57" y="68"/>
                </a:cxn>
                <a:cxn ang="0">
                  <a:pos x="10" y="18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5" y="50"/>
                </a:cxn>
                <a:cxn ang="0">
                  <a:pos x="55" y="0"/>
                </a:cxn>
                <a:cxn ang="0">
                  <a:pos x="65" y="0"/>
                </a:cxn>
              </a:cxnLst>
              <a:rect l="0" t="0" r="r" b="b"/>
              <a:pathLst>
                <a:path w="65" h="68">
                  <a:moveTo>
                    <a:pt x="65" y="0"/>
                  </a:moveTo>
                  <a:lnTo>
                    <a:pt x="65" y="68"/>
                  </a:lnTo>
                  <a:lnTo>
                    <a:pt x="57" y="68"/>
                  </a:lnTo>
                  <a:lnTo>
                    <a:pt x="10" y="18"/>
                  </a:ln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8" y="0"/>
                  </a:lnTo>
                  <a:lnTo>
                    <a:pt x="55" y="50"/>
                  </a:lnTo>
                  <a:lnTo>
                    <a:pt x="5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436" y="375"/>
              <a:ext cx="56" cy="68"/>
            </a:xfrm>
            <a:custGeom>
              <a:avLst/>
              <a:gdLst/>
              <a:ahLst/>
              <a:cxnLst>
                <a:cxn ang="0">
                  <a:pos x="34" y="68"/>
                </a:cxn>
                <a:cxn ang="0">
                  <a:pos x="22" y="68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8" y="30"/>
                </a:cxn>
                <a:cxn ang="0">
                  <a:pos x="44" y="0"/>
                </a:cxn>
                <a:cxn ang="0">
                  <a:pos x="56" y="0"/>
                </a:cxn>
                <a:cxn ang="0">
                  <a:pos x="34" y="40"/>
                </a:cxn>
                <a:cxn ang="0">
                  <a:pos x="34" y="68"/>
                </a:cxn>
              </a:cxnLst>
              <a:rect l="0" t="0" r="r" b="b"/>
              <a:pathLst>
                <a:path w="56" h="68">
                  <a:moveTo>
                    <a:pt x="34" y="68"/>
                  </a:moveTo>
                  <a:lnTo>
                    <a:pt x="22" y="68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8" y="30"/>
                  </a:lnTo>
                  <a:lnTo>
                    <a:pt x="44" y="0"/>
                  </a:lnTo>
                  <a:lnTo>
                    <a:pt x="56" y="0"/>
                  </a:lnTo>
                  <a:lnTo>
                    <a:pt x="34" y="40"/>
                  </a:lnTo>
                  <a:lnTo>
                    <a:pt x="34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500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6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6" y="12"/>
                </a:cxn>
                <a:cxn ang="0">
                  <a:pos x="42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8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6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6" y="66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6" y="12"/>
                  </a:lnTo>
                  <a:lnTo>
                    <a:pt x="42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46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6" y="66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572" y="375"/>
              <a:ext cx="56" cy="6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6" y="0"/>
                </a:cxn>
                <a:cxn ang="0">
                  <a:pos x="56" y="68"/>
                </a:cxn>
                <a:cxn ang="0">
                  <a:pos x="46" y="68"/>
                </a:cxn>
                <a:cxn ang="0">
                  <a:pos x="46" y="38"/>
                </a:cxn>
                <a:cxn ang="0">
                  <a:pos x="12" y="38"/>
                </a:cxn>
                <a:cxn ang="0">
                  <a:pos x="12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30"/>
                </a:cxn>
                <a:cxn ang="0">
                  <a:pos x="46" y="30"/>
                </a:cxn>
                <a:cxn ang="0">
                  <a:pos x="46" y="0"/>
                </a:cxn>
              </a:cxnLst>
              <a:rect l="0" t="0" r="r" b="b"/>
              <a:pathLst>
                <a:path w="56" h="68">
                  <a:moveTo>
                    <a:pt x="46" y="0"/>
                  </a:moveTo>
                  <a:lnTo>
                    <a:pt x="56" y="0"/>
                  </a:lnTo>
                  <a:lnTo>
                    <a:pt x="56" y="68"/>
                  </a:lnTo>
                  <a:lnTo>
                    <a:pt x="46" y="68"/>
                  </a:lnTo>
                  <a:lnTo>
                    <a:pt x="46" y="38"/>
                  </a:lnTo>
                  <a:lnTo>
                    <a:pt x="12" y="38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30"/>
                  </a:lnTo>
                  <a:lnTo>
                    <a:pt x="46" y="3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45" y="474"/>
              <a:ext cx="60" cy="67"/>
            </a:xfrm>
            <a:custGeom>
              <a:avLst/>
              <a:gdLst/>
              <a:ahLst/>
              <a:cxnLst>
                <a:cxn ang="0">
                  <a:pos x="30" y="56"/>
                </a:cxn>
                <a:cxn ang="0">
                  <a:pos x="50" y="0"/>
                </a:cxn>
                <a:cxn ang="0">
                  <a:pos x="60" y="0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0" y="56"/>
                </a:cxn>
              </a:cxnLst>
              <a:rect l="0" t="0" r="r" b="b"/>
              <a:pathLst>
                <a:path w="60" h="67">
                  <a:moveTo>
                    <a:pt x="30" y="56"/>
                  </a:moveTo>
                  <a:lnTo>
                    <a:pt x="50" y="0"/>
                  </a:lnTo>
                  <a:lnTo>
                    <a:pt x="60" y="0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56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19" y="474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63" y="474"/>
              <a:ext cx="55" cy="67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7" y="0"/>
                </a:cxn>
                <a:cxn ang="0">
                  <a:pos x="55" y="6"/>
                </a:cxn>
                <a:cxn ang="0">
                  <a:pos x="55" y="18"/>
                </a:cxn>
                <a:cxn ang="0">
                  <a:pos x="55" y="18"/>
                </a:cxn>
                <a:cxn ang="0">
                  <a:pos x="47" y="12"/>
                </a:cxn>
                <a:cxn ang="0">
                  <a:pos x="41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7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7" y="56"/>
                </a:cxn>
                <a:cxn ang="0">
                  <a:pos x="55" y="52"/>
                </a:cxn>
                <a:cxn ang="0">
                  <a:pos x="55" y="61"/>
                </a:cxn>
                <a:cxn ang="0">
                  <a:pos x="55" y="61"/>
                </a:cxn>
                <a:cxn ang="0">
                  <a:pos x="47" y="65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5" h="67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7" y="0"/>
                  </a:lnTo>
                  <a:lnTo>
                    <a:pt x="55" y="6"/>
                  </a:lnTo>
                  <a:lnTo>
                    <a:pt x="55" y="18"/>
                  </a:lnTo>
                  <a:lnTo>
                    <a:pt x="55" y="18"/>
                  </a:lnTo>
                  <a:lnTo>
                    <a:pt x="47" y="12"/>
                  </a:lnTo>
                  <a:lnTo>
                    <a:pt x="41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7"/>
                  </a:lnTo>
                  <a:lnTo>
                    <a:pt x="34" y="59"/>
                  </a:lnTo>
                  <a:lnTo>
                    <a:pt x="34" y="59"/>
                  </a:lnTo>
                  <a:lnTo>
                    <a:pt x="47" y="56"/>
                  </a:lnTo>
                  <a:lnTo>
                    <a:pt x="55" y="52"/>
                  </a:lnTo>
                  <a:lnTo>
                    <a:pt x="55" y="61"/>
                  </a:lnTo>
                  <a:lnTo>
                    <a:pt x="55" y="61"/>
                  </a:lnTo>
                  <a:lnTo>
                    <a:pt x="47" y="65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1" name="Freeform 40"/>
            <p:cNvSpPr>
              <a:spLocks noEditPoints="1"/>
            </p:cNvSpPr>
            <p:nvPr/>
          </p:nvSpPr>
          <p:spPr bwMode="auto">
            <a:xfrm>
              <a:off x="836" y="452"/>
              <a:ext cx="18" cy="89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0" y="14"/>
                </a:cxn>
                <a:cxn ang="0">
                  <a:pos x="12" y="0"/>
                </a:cxn>
                <a:cxn ang="0">
                  <a:pos x="18" y="6"/>
                </a:cxn>
                <a:cxn ang="0">
                  <a:pos x="6" y="18"/>
                </a:cxn>
                <a:cxn ang="0">
                  <a:pos x="12" y="89"/>
                </a:cxn>
                <a:cxn ang="0">
                  <a:pos x="2" y="89"/>
                </a:cxn>
                <a:cxn ang="0">
                  <a:pos x="2" y="22"/>
                </a:cxn>
                <a:cxn ang="0">
                  <a:pos x="12" y="22"/>
                </a:cxn>
                <a:cxn ang="0">
                  <a:pos x="12" y="89"/>
                </a:cxn>
              </a:cxnLst>
              <a:rect l="0" t="0" r="r" b="b"/>
              <a:pathLst>
                <a:path w="18" h="89">
                  <a:moveTo>
                    <a:pt x="6" y="18"/>
                  </a:moveTo>
                  <a:lnTo>
                    <a:pt x="0" y="14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6" y="18"/>
                  </a:lnTo>
                  <a:close/>
                  <a:moveTo>
                    <a:pt x="12" y="89"/>
                  </a:moveTo>
                  <a:lnTo>
                    <a:pt x="2" y="89"/>
                  </a:lnTo>
                  <a:lnTo>
                    <a:pt x="2" y="22"/>
                  </a:lnTo>
                  <a:lnTo>
                    <a:pt x="12" y="22"/>
                  </a:lnTo>
                  <a:lnTo>
                    <a:pt x="12" y="8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2" name="Freeform 41"/>
            <p:cNvSpPr>
              <a:spLocks noEditPoints="1"/>
            </p:cNvSpPr>
            <p:nvPr/>
          </p:nvSpPr>
          <p:spPr bwMode="auto">
            <a:xfrm>
              <a:off x="892" y="474"/>
              <a:ext cx="62" cy="67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62" y="67"/>
                </a:cxn>
                <a:cxn ang="0">
                  <a:pos x="50" y="67"/>
                </a:cxn>
                <a:cxn ang="0">
                  <a:pos x="42" y="44"/>
                </a:cxn>
                <a:cxn ang="0">
                  <a:pos x="20" y="44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26" y="0"/>
                </a:cxn>
                <a:cxn ang="0">
                  <a:pos x="36" y="0"/>
                </a:cxn>
                <a:cxn ang="0">
                  <a:pos x="22" y="36"/>
                </a:cxn>
                <a:cxn ang="0">
                  <a:pos x="38" y="36"/>
                </a:cxn>
                <a:cxn ang="0">
                  <a:pos x="30" y="12"/>
                </a:cxn>
                <a:cxn ang="0">
                  <a:pos x="22" y="36"/>
                </a:cxn>
              </a:cxnLst>
              <a:rect l="0" t="0" r="r" b="b"/>
              <a:pathLst>
                <a:path w="62" h="67">
                  <a:moveTo>
                    <a:pt x="36" y="0"/>
                  </a:moveTo>
                  <a:lnTo>
                    <a:pt x="62" y="67"/>
                  </a:lnTo>
                  <a:lnTo>
                    <a:pt x="50" y="67"/>
                  </a:lnTo>
                  <a:lnTo>
                    <a:pt x="42" y="44"/>
                  </a:lnTo>
                  <a:lnTo>
                    <a:pt x="20" y="44"/>
                  </a:lnTo>
                  <a:lnTo>
                    <a:pt x="12" y="67"/>
                  </a:lnTo>
                  <a:lnTo>
                    <a:pt x="0" y="67"/>
                  </a:lnTo>
                  <a:lnTo>
                    <a:pt x="26" y="0"/>
                  </a:lnTo>
                  <a:lnTo>
                    <a:pt x="36" y="0"/>
                  </a:lnTo>
                  <a:close/>
                  <a:moveTo>
                    <a:pt x="22" y="36"/>
                  </a:moveTo>
                  <a:lnTo>
                    <a:pt x="38" y="36"/>
                  </a:lnTo>
                  <a:lnTo>
                    <a:pt x="30" y="12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998" y="474"/>
              <a:ext cx="56" cy="67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20" y="42"/>
                </a:cxn>
                <a:cxn ang="0">
                  <a:pos x="14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40" y="22"/>
                </a:cxn>
                <a:cxn ang="0">
                  <a:pos x="40" y="22"/>
                </a:cxn>
                <a:cxn ang="0">
                  <a:pos x="38" y="26"/>
                </a:cxn>
                <a:cxn ang="0">
                  <a:pos x="36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6" y="67"/>
                </a:cxn>
                <a:cxn ang="0">
                  <a:pos x="42" y="67"/>
                </a:cxn>
                <a:cxn ang="0">
                  <a:pos x="2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8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8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6" h="67">
                  <a:moveTo>
                    <a:pt x="20" y="42"/>
                  </a:moveTo>
                  <a:lnTo>
                    <a:pt x="20" y="42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38" y="26"/>
                  </a:lnTo>
                  <a:lnTo>
                    <a:pt x="36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6" y="67"/>
                  </a:lnTo>
                  <a:lnTo>
                    <a:pt x="42" y="67"/>
                  </a:lnTo>
                  <a:lnTo>
                    <a:pt x="2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8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8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4" name="Freeform 43"/>
            <p:cNvSpPr>
              <a:spLocks noEditPoints="1"/>
            </p:cNvSpPr>
            <p:nvPr/>
          </p:nvSpPr>
          <p:spPr bwMode="auto">
            <a:xfrm>
              <a:off x="1058" y="474"/>
              <a:ext cx="69" cy="6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7"/>
                </a:cxn>
                <a:cxn ang="0">
                  <a:pos x="53" y="61"/>
                </a:cxn>
                <a:cxn ang="0">
                  <a:pos x="47" y="65"/>
                </a:cxn>
                <a:cxn ang="0">
                  <a:pos x="41" y="67"/>
                </a:cxn>
                <a:cxn ang="0">
                  <a:pos x="33" y="67"/>
                </a:cxn>
                <a:cxn ang="0">
                  <a:pos x="33" y="67"/>
                </a:cxn>
                <a:cxn ang="0">
                  <a:pos x="26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3" y="0"/>
                </a:cxn>
                <a:cxn ang="0">
                  <a:pos x="33" y="59"/>
                </a:cxn>
                <a:cxn ang="0">
                  <a:pos x="33" y="59"/>
                </a:cxn>
                <a:cxn ang="0">
                  <a:pos x="43" y="57"/>
                </a:cxn>
                <a:cxn ang="0">
                  <a:pos x="51" y="52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1" y="16"/>
                </a:cxn>
                <a:cxn ang="0">
                  <a:pos x="43" y="10"/>
                </a:cxn>
                <a:cxn ang="0">
                  <a:pos x="33" y="10"/>
                </a:cxn>
                <a:cxn ang="0">
                  <a:pos x="33" y="10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7"/>
                </a:cxn>
                <a:cxn ang="0">
                  <a:pos x="33" y="59"/>
                </a:cxn>
              </a:cxnLst>
              <a:rect l="0" t="0" r="r" b="b"/>
              <a:pathLst>
                <a:path w="69" h="67">
                  <a:moveTo>
                    <a:pt x="33" y="0"/>
                  </a:moveTo>
                  <a:lnTo>
                    <a:pt x="33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7"/>
                  </a:lnTo>
                  <a:lnTo>
                    <a:pt x="53" y="61"/>
                  </a:lnTo>
                  <a:lnTo>
                    <a:pt x="47" y="65"/>
                  </a:lnTo>
                  <a:lnTo>
                    <a:pt x="41" y="67"/>
                  </a:lnTo>
                  <a:lnTo>
                    <a:pt x="33" y="67"/>
                  </a:lnTo>
                  <a:lnTo>
                    <a:pt x="33" y="67"/>
                  </a:lnTo>
                  <a:lnTo>
                    <a:pt x="26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3" y="0"/>
                  </a:lnTo>
                  <a:close/>
                  <a:moveTo>
                    <a:pt x="33" y="59"/>
                  </a:moveTo>
                  <a:lnTo>
                    <a:pt x="33" y="59"/>
                  </a:lnTo>
                  <a:lnTo>
                    <a:pt x="43" y="57"/>
                  </a:lnTo>
                  <a:lnTo>
                    <a:pt x="51" y="52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1" y="16"/>
                  </a:lnTo>
                  <a:lnTo>
                    <a:pt x="43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7"/>
                  </a:lnTo>
                  <a:lnTo>
                    <a:pt x="33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058" y="474"/>
              <a:ext cx="69" cy="6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7"/>
                </a:cxn>
                <a:cxn ang="0">
                  <a:pos x="53" y="61"/>
                </a:cxn>
                <a:cxn ang="0">
                  <a:pos x="47" y="65"/>
                </a:cxn>
                <a:cxn ang="0">
                  <a:pos x="41" y="67"/>
                </a:cxn>
                <a:cxn ang="0">
                  <a:pos x="33" y="67"/>
                </a:cxn>
                <a:cxn ang="0">
                  <a:pos x="33" y="67"/>
                </a:cxn>
                <a:cxn ang="0">
                  <a:pos x="26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3" y="0"/>
                </a:cxn>
              </a:cxnLst>
              <a:rect l="0" t="0" r="r" b="b"/>
              <a:pathLst>
                <a:path w="69" h="67">
                  <a:moveTo>
                    <a:pt x="33" y="0"/>
                  </a:moveTo>
                  <a:lnTo>
                    <a:pt x="33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7"/>
                  </a:lnTo>
                  <a:lnTo>
                    <a:pt x="53" y="61"/>
                  </a:lnTo>
                  <a:lnTo>
                    <a:pt x="47" y="65"/>
                  </a:lnTo>
                  <a:lnTo>
                    <a:pt x="41" y="67"/>
                  </a:lnTo>
                  <a:lnTo>
                    <a:pt x="33" y="67"/>
                  </a:lnTo>
                  <a:lnTo>
                    <a:pt x="33" y="67"/>
                  </a:lnTo>
                  <a:lnTo>
                    <a:pt x="26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068" y="484"/>
              <a:ext cx="47" cy="49"/>
            </a:xfrm>
            <a:custGeom>
              <a:avLst/>
              <a:gdLst/>
              <a:ahLst/>
              <a:cxnLst>
                <a:cxn ang="0">
                  <a:pos x="23" y="49"/>
                </a:cxn>
                <a:cxn ang="0">
                  <a:pos x="23" y="49"/>
                </a:cxn>
                <a:cxn ang="0">
                  <a:pos x="33" y="47"/>
                </a:cxn>
                <a:cxn ang="0">
                  <a:pos x="41" y="42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1" y="6"/>
                </a:cxn>
                <a:cxn ang="0">
                  <a:pos x="33" y="0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18" y="0"/>
                </a:cxn>
                <a:cxn ang="0">
                  <a:pos x="14" y="2"/>
                </a:cxn>
                <a:cxn ang="0">
                  <a:pos x="6" y="8"/>
                </a:cxn>
                <a:cxn ang="0">
                  <a:pos x="2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2"/>
                </a:cxn>
                <a:cxn ang="0">
                  <a:pos x="6" y="40"/>
                </a:cxn>
                <a:cxn ang="0">
                  <a:pos x="14" y="46"/>
                </a:cxn>
                <a:cxn ang="0">
                  <a:pos x="18" y="47"/>
                </a:cxn>
                <a:cxn ang="0">
                  <a:pos x="23" y="49"/>
                </a:cxn>
              </a:cxnLst>
              <a:rect l="0" t="0" r="r" b="b"/>
              <a:pathLst>
                <a:path w="47" h="49">
                  <a:moveTo>
                    <a:pt x="23" y="49"/>
                  </a:moveTo>
                  <a:lnTo>
                    <a:pt x="23" y="49"/>
                  </a:lnTo>
                  <a:lnTo>
                    <a:pt x="33" y="47"/>
                  </a:lnTo>
                  <a:lnTo>
                    <a:pt x="41" y="42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1" y="6"/>
                  </a:lnTo>
                  <a:lnTo>
                    <a:pt x="33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4" y="2"/>
                  </a:lnTo>
                  <a:lnTo>
                    <a:pt x="6" y="8"/>
                  </a:lnTo>
                  <a:lnTo>
                    <a:pt x="2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6" y="40"/>
                  </a:lnTo>
                  <a:lnTo>
                    <a:pt x="14" y="46"/>
                  </a:lnTo>
                  <a:lnTo>
                    <a:pt x="18" y="47"/>
                  </a:lnTo>
                  <a:lnTo>
                    <a:pt x="23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7" name="Freeform 46"/>
            <p:cNvSpPr>
              <a:spLocks noEditPoints="1"/>
            </p:cNvSpPr>
            <p:nvPr/>
          </p:nvSpPr>
          <p:spPr bwMode="auto">
            <a:xfrm>
              <a:off x="1143" y="474"/>
              <a:ext cx="56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30" y="2"/>
                </a:cxn>
                <a:cxn ang="0">
                  <a:pos x="38" y="4"/>
                </a:cxn>
                <a:cxn ang="0">
                  <a:pos x="44" y="8"/>
                </a:cxn>
                <a:cxn ang="0">
                  <a:pos x="50" y="12"/>
                </a:cxn>
                <a:cxn ang="0">
                  <a:pos x="54" y="18"/>
                </a:cxn>
                <a:cxn ang="0">
                  <a:pos x="56" y="26"/>
                </a:cxn>
                <a:cxn ang="0">
                  <a:pos x="56" y="34"/>
                </a:cxn>
                <a:cxn ang="0">
                  <a:pos x="56" y="34"/>
                </a:cxn>
                <a:cxn ang="0">
                  <a:pos x="56" y="42"/>
                </a:cxn>
                <a:cxn ang="0">
                  <a:pos x="54" y="50"/>
                </a:cxn>
                <a:cxn ang="0">
                  <a:pos x="50" y="54"/>
                </a:cxn>
                <a:cxn ang="0">
                  <a:pos x="44" y="59"/>
                </a:cxn>
                <a:cxn ang="0">
                  <a:pos x="38" y="63"/>
                </a:cxn>
                <a:cxn ang="0">
                  <a:pos x="30" y="65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10" y="57"/>
                </a:cxn>
                <a:cxn ang="0">
                  <a:pos x="14" y="57"/>
                </a:cxn>
                <a:cxn ang="0">
                  <a:pos x="14" y="57"/>
                </a:cxn>
                <a:cxn ang="0">
                  <a:pos x="28" y="56"/>
                </a:cxn>
                <a:cxn ang="0">
                  <a:pos x="38" y="52"/>
                </a:cxn>
                <a:cxn ang="0">
                  <a:pos x="40" y="50"/>
                </a:cxn>
                <a:cxn ang="0">
                  <a:pos x="44" y="44"/>
                </a:cxn>
                <a:cxn ang="0">
                  <a:pos x="44" y="40"/>
                </a:cxn>
                <a:cxn ang="0">
                  <a:pos x="46" y="34"/>
                </a:cxn>
                <a:cxn ang="0">
                  <a:pos x="46" y="34"/>
                </a:cxn>
                <a:cxn ang="0">
                  <a:pos x="44" y="28"/>
                </a:cxn>
                <a:cxn ang="0">
                  <a:pos x="44" y="22"/>
                </a:cxn>
                <a:cxn ang="0">
                  <a:pos x="40" y="18"/>
                </a:cxn>
                <a:cxn ang="0">
                  <a:pos x="38" y="14"/>
                </a:cxn>
                <a:cxn ang="0">
                  <a:pos x="28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57"/>
                </a:cxn>
              </a:cxnLst>
              <a:rect l="0" t="0" r="r" b="b"/>
              <a:pathLst>
                <a:path w="56" h="67">
                  <a:moveTo>
                    <a:pt x="0" y="67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30" y="2"/>
                  </a:lnTo>
                  <a:lnTo>
                    <a:pt x="38" y="4"/>
                  </a:lnTo>
                  <a:lnTo>
                    <a:pt x="44" y="8"/>
                  </a:lnTo>
                  <a:lnTo>
                    <a:pt x="50" y="12"/>
                  </a:lnTo>
                  <a:lnTo>
                    <a:pt x="54" y="18"/>
                  </a:lnTo>
                  <a:lnTo>
                    <a:pt x="56" y="26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42"/>
                  </a:lnTo>
                  <a:lnTo>
                    <a:pt x="54" y="50"/>
                  </a:lnTo>
                  <a:lnTo>
                    <a:pt x="50" y="54"/>
                  </a:lnTo>
                  <a:lnTo>
                    <a:pt x="44" y="59"/>
                  </a:lnTo>
                  <a:lnTo>
                    <a:pt x="38" y="63"/>
                  </a:lnTo>
                  <a:lnTo>
                    <a:pt x="30" y="65"/>
                  </a:lnTo>
                  <a:lnTo>
                    <a:pt x="12" y="67"/>
                  </a:lnTo>
                  <a:lnTo>
                    <a:pt x="0" y="67"/>
                  </a:lnTo>
                  <a:close/>
                  <a:moveTo>
                    <a:pt x="10" y="57"/>
                  </a:moveTo>
                  <a:lnTo>
                    <a:pt x="14" y="57"/>
                  </a:lnTo>
                  <a:lnTo>
                    <a:pt x="14" y="57"/>
                  </a:lnTo>
                  <a:lnTo>
                    <a:pt x="28" y="56"/>
                  </a:lnTo>
                  <a:lnTo>
                    <a:pt x="38" y="52"/>
                  </a:lnTo>
                  <a:lnTo>
                    <a:pt x="40" y="50"/>
                  </a:lnTo>
                  <a:lnTo>
                    <a:pt x="44" y="44"/>
                  </a:lnTo>
                  <a:lnTo>
                    <a:pt x="44" y="40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44" y="28"/>
                  </a:lnTo>
                  <a:lnTo>
                    <a:pt x="44" y="22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28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5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217" y="474"/>
              <a:ext cx="10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249" y="474"/>
              <a:ext cx="68" cy="67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68" y="67"/>
                </a:cxn>
                <a:cxn ang="0">
                  <a:pos x="60" y="67"/>
                </a:cxn>
                <a:cxn ang="0">
                  <a:pos x="12" y="18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58" y="50"/>
                </a:cxn>
                <a:cxn ang="0">
                  <a:pos x="58" y="0"/>
                </a:cxn>
                <a:cxn ang="0">
                  <a:pos x="68" y="0"/>
                </a:cxn>
              </a:cxnLst>
              <a:rect l="0" t="0" r="r" b="b"/>
              <a:pathLst>
                <a:path w="68" h="67">
                  <a:moveTo>
                    <a:pt x="68" y="0"/>
                  </a:moveTo>
                  <a:lnTo>
                    <a:pt x="68" y="67"/>
                  </a:lnTo>
                  <a:lnTo>
                    <a:pt x="60" y="67"/>
                  </a:lnTo>
                  <a:lnTo>
                    <a:pt x="12" y="18"/>
                  </a:lnTo>
                  <a:lnTo>
                    <a:pt x="12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58" y="50"/>
                  </a:lnTo>
                  <a:lnTo>
                    <a:pt x="5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331" y="474"/>
              <a:ext cx="53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22" y="67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8" y="30"/>
                </a:cxn>
                <a:cxn ang="0">
                  <a:pos x="44" y="0"/>
                </a:cxn>
                <a:cxn ang="0">
                  <a:pos x="53" y="0"/>
                </a:cxn>
                <a:cxn ang="0">
                  <a:pos x="32" y="40"/>
                </a:cxn>
                <a:cxn ang="0">
                  <a:pos x="32" y="67"/>
                </a:cxn>
              </a:cxnLst>
              <a:rect l="0" t="0" r="r" b="b"/>
              <a:pathLst>
                <a:path w="53" h="67">
                  <a:moveTo>
                    <a:pt x="32" y="67"/>
                  </a:moveTo>
                  <a:lnTo>
                    <a:pt x="22" y="67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8" y="30"/>
                  </a:lnTo>
                  <a:lnTo>
                    <a:pt x="44" y="0"/>
                  </a:lnTo>
                  <a:lnTo>
                    <a:pt x="53" y="0"/>
                  </a:lnTo>
                  <a:lnTo>
                    <a:pt x="32" y="40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47" y="573"/>
              <a:ext cx="38" cy="67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5"/>
                </a:cxn>
                <a:cxn ang="0">
                  <a:pos x="16" y="57"/>
                </a:cxn>
                <a:cxn ang="0">
                  <a:pos x="16" y="57"/>
                </a:cxn>
                <a:cxn ang="0">
                  <a:pos x="22" y="57"/>
                </a:cxn>
                <a:cxn ang="0">
                  <a:pos x="24" y="55"/>
                </a:cxn>
                <a:cxn ang="0">
                  <a:pos x="26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34" y="4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7"/>
                </a:cxn>
                <a:cxn ang="0">
                  <a:pos x="38" y="47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4" y="67"/>
                </a:cxn>
                <a:cxn ang="0">
                  <a:pos x="16" y="67"/>
                </a:cxn>
                <a:cxn ang="0">
                  <a:pos x="16" y="67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7">
                  <a:moveTo>
                    <a:pt x="2" y="51"/>
                  </a:moveTo>
                  <a:lnTo>
                    <a:pt x="2" y="51"/>
                  </a:lnTo>
                  <a:lnTo>
                    <a:pt x="8" y="55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22" y="57"/>
                  </a:lnTo>
                  <a:lnTo>
                    <a:pt x="24" y="55"/>
                  </a:lnTo>
                  <a:lnTo>
                    <a:pt x="26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0"/>
                  </a:lnTo>
                  <a:lnTo>
                    <a:pt x="34" y="4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4" y="67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703" y="573"/>
              <a:ext cx="36" cy="67"/>
            </a:xfrm>
            <a:custGeom>
              <a:avLst/>
              <a:gdLst/>
              <a:ahLst/>
              <a:cxnLst>
                <a:cxn ang="0">
                  <a:pos x="36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7"/>
                </a:cxn>
                <a:cxn ang="0">
                  <a:pos x="36" y="57"/>
                </a:cxn>
                <a:cxn ang="0">
                  <a:pos x="36" y="67"/>
                </a:cxn>
              </a:cxnLst>
              <a:rect l="0" t="0" r="r" b="b"/>
              <a:pathLst>
                <a:path w="36" h="67">
                  <a:moveTo>
                    <a:pt x="36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7"/>
                  </a:lnTo>
                  <a:lnTo>
                    <a:pt x="36" y="57"/>
                  </a:lnTo>
                  <a:lnTo>
                    <a:pt x="36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745" y="573"/>
              <a:ext cx="67" cy="67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8" y="2"/>
                </a:cxn>
                <a:cxn ang="0">
                  <a:pos x="53" y="4"/>
                </a:cxn>
                <a:cxn ang="0">
                  <a:pos x="57" y="8"/>
                </a:cxn>
                <a:cxn ang="0">
                  <a:pos x="61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7" y="32"/>
                </a:cxn>
                <a:cxn ang="0">
                  <a:pos x="67" y="32"/>
                </a:cxn>
                <a:cxn ang="0">
                  <a:pos x="67" y="40"/>
                </a:cxn>
                <a:cxn ang="0">
                  <a:pos x="65" y="45"/>
                </a:cxn>
                <a:cxn ang="0">
                  <a:pos x="61" y="51"/>
                </a:cxn>
                <a:cxn ang="0">
                  <a:pos x="57" y="57"/>
                </a:cxn>
                <a:cxn ang="0">
                  <a:pos x="53" y="61"/>
                </a:cxn>
                <a:cxn ang="0">
                  <a:pos x="48" y="65"/>
                </a:cxn>
                <a:cxn ang="0">
                  <a:pos x="40" y="67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6" y="57"/>
                </a:cxn>
                <a:cxn ang="0">
                  <a:pos x="4" y="51"/>
                </a:cxn>
                <a:cxn ang="0">
                  <a:pos x="0" y="45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4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4" y="57"/>
                </a:cxn>
                <a:cxn ang="0">
                  <a:pos x="52" y="51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0" y="16"/>
                </a:cxn>
                <a:cxn ang="0">
                  <a:pos x="44" y="10"/>
                </a:cxn>
                <a:cxn ang="0">
                  <a:pos x="34" y="10"/>
                </a:cxn>
                <a:cxn ang="0">
                  <a:pos x="34" y="10"/>
                </a:cxn>
                <a:cxn ang="0">
                  <a:pos x="28" y="10"/>
                </a:cxn>
                <a:cxn ang="0">
                  <a:pos x="22" y="12"/>
                </a:cxn>
                <a:cxn ang="0">
                  <a:pos x="16" y="18"/>
                </a:cxn>
                <a:cxn ang="0">
                  <a:pos x="10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0" y="42"/>
                </a:cxn>
                <a:cxn ang="0">
                  <a:pos x="14" y="49"/>
                </a:cxn>
                <a:cxn ang="0">
                  <a:pos x="22" y="55"/>
                </a:cxn>
                <a:cxn ang="0">
                  <a:pos x="28" y="57"/>
                </a:cxn>
                <a:cxn ang="0">
                  <a:pos x="34" y="59"/>
                </a:cxn>
              </a:cxnLst>
              <a:rect l="0" t="0" r="r" b="b"/>
              <a:pathLst>
                <a:path w="67" h="67">
                  <a:moveTo>
                    <a:pt x="34" y="0"/>
                  </a:moveTo>
                  <a:lnTo>
                    <a:pt x="34" y="0"/>
                  </a:lnTo>
                  <a:lnTo>
                    <a:pt x="40" y="0"/>
                  </a:lnTo>
                  <a:lnTo>
                    <a:pt x="48" y="2"/>
                  </a:lnTo>
                  <a:lnTo>
                    <a:pt x="53" y="4"/>
                  </a:lnTo>
                  <a:lnTo>
                    <a:pt x="57" y="8"/>
                  </a:lnTo>
                  <a:lnTo>
                    <a:pt x="61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7" y="32"/>
                  </a:lnTo>
                  <a:lnTo>
                    <a:pt x="67" y="32"/>
                  </a:lnTo>
                  <a:lnTo>
                    <a:pt x="67" y="40"/>
                  </a:lnTo>
                  <a:lnTo>
                    <a:pt x="65" y="45"/>
                  </a:lnTo>
                  <a:lnTo>
                    <a:pt x="61" y="51"/>
                  </a:lnTo>
                  <a:lnTo>
                    <a:pt x="57" y="57"/>
                  </a:lnTo>
                  <a:lnTo>
                    <a:pt x="53" y="61"/>
                  </a:lnTo>
                  <a:lnTo>
                    <a:pt x="48" y="65"/>
                  </a:lnTo>
                  <a:lnTo>
                    <a:pt x="40" y="67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6" y="57"/>
                  </a:lnTo>
                  <a:lnTo>
                    <a:pt x="4" y="51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4" y="0"/>
                  </a:lnTo>
                  <a:close/>
                  <a:moveTo>
                    <a:pt x="34" y="59"/>
                  </a:moveTo>
                  <a:lnTo>
                    <a:pt x="34" y="59"/>
                  </a:lnTo>
                  <a:lnTo>
                    <a:pt x="44" y="57"/>
                  </a:lnTo>
                  <a:lnTo>
                    <a:pt x="52" y="51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0" y="16"/>
                  </a:lnTo>
                  <a:lnTo>
                    <a:pt x="4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8" y="10"/>
                  </a:lnTo>
                  <a:lnTo>
                    <a:pt x="22" y="12"/>
                  </a:lnTo>
                  <a:lnTo>
                    <a:pt x="16" y="18"/>
                  </a:lnTo>
                  <a:lnTo>
                    <a:pt x="10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0" y="42"/>
                  </a:lnTo>
                  <a:lnTo>
                    <a:pt x="14" y="49"/>
                  </a:lnTo>
                  <a:lnTo>
                    <a:pt x="22" y="55"/>
                  </a:lnTo>
                  <a:lnTo>
                    <a:pt x="28" y="57"/>
                  </a:lnTo>
                  <a:lnTo>
                    <a:pt x="34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745" y="573"/>
              <a:ext cx="67" cy="67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8" y="2"/>
                </a:cxn>
                <a:cxn ang="0">
                  <a:pos x="53" y="4"/>
                </a:cxn>
                <a:cxn ang="0">
                  <a:pos x="57" y="8"/>
                </a:cxn>
                <a:cxn ang="0">
                  <a:pos x="61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7" y="32"/>
                </a:cxn>
                <a:cxn ang="0">
                  <a:pos x="67" y="32"/>
                </a:cxn>
                <a:cxn ang="0">
                  <a:pos x="67" y="40"/>
                </a:cxn>
                <a:cxn ang="0">
                  <a:pos x="65" y="45"/>
                </a:cxn>
                <a:cxn ang="0">
                  <a:pos x="61" y="51"/>
                </a:cxn>
                <a:cxn ang="0">
                  <a:pos x="57" y="57"/>
                </a:cxn>
                <a:cxn ang="0">
                  <a:pos x="53" y="61"/>
                </a:cxn>
                <a:cxn ang="0">
                  <a:pos x="48" y="65"/>
                </a:cxn>
                <a:cxn ang="0">
                  <a:pos x="40" y="67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6" y="57"/>
                </a:cxn>
                <a:cxn ang="0">
                  <a:pos x="4" y="51"/>
                </a:cxn>
                <a:cxn ang="0">
                  <a:pos x="0" y="45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4"/>
                </a:cxn>
                <a:cxn ang="0">
                  <a:pos x="26" y="0"/>
                </a:cxn>
                <a:cxn ang="0">
                  <a:pos x="34" y="0"/>
                </a:cxn>
              </a:cxnLst>
              <a:rect l="0" t="0" r="r" b="b"/>
              <a:pathLst>
                <a:path w="67" h="67">
                  <a:moveTo>
                    <a:pt x="34" y="0"/>
                  </a:moveTo>
                  <a:lnTo>
                    <a:pt x="34" y="0"/>
                  </a:lnTo>
                  <a:lnTo>
                    <a:pt x="40" y="0"/>
                  </a:lnTo>
                  <a:lnTo>
                    <a:pt x="48" y="2"/>
                  </a:lnTo>
                  <a:lnTo>
                    <a:pt x="53" y="4"/>
                  </a:lnTo>
                  <a:lnTo>
                    <a:pt x="57" y="8"/>
                  </a:lnTo>
                  <a:lnTo>
                    <a:pt x="61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7" y="32"/>
                  </a:lnTo>
                  <a:lnTo>
                    <a:pt x="67" y="32"/>
                  </a:lnTo>
                  <a:lnTo>
                    <a:pt x="67" y="40"/>
                  </a:lnTo>
                  <a:lnTo>
                    <a:pt x="65" y="45"/>
                  </a:lnTo>
                  <a:lnTo>
                    <a:pt x="61" y="51"/>
                  </a:lnTo>
                  <a:lnTo>
                    <a:pt x="57" y="57"/>
                  </a:lnTo>
                  <a:lnTo>
                    <a:pt x="53" y="61"/>
                  </a:lnTo>
                  <a:lnTo>
                    <a:pt x="48" y="65"/>
                  </a:lnTo>
                  <a:lnTo>
                    <a:pt x="40" y="67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6" y="57"/>
                  </a:lnTo>
                  <a:lnTo>
                    <a:pt x="4" y="51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755" y="583"/>
              <a:ext cx="47" cy="49"/>
            </a:xfrm>
            <a:custGeom>
              <a:avLst/>
              <a:gdLst/>
              <a:ahLst/>
              <a:cxnLst>
                <a:cxn ang="0">
                  <a:pos x="24" y="49"/>
                </a:cxn>
                <a:cxn ang="0">
                  <a:pos x="24" y="49"/>
                </a:cxn>
                <a:cxn ang="0">
                  <a:pos x="34" y="47"/>
                </a:cxn>
                <a:cxn ang="0">
                  <a:pos x="42" y="41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0" y="6"/>
                </a:cxn>
                <a:cxn ang="0">
                  <a:pos x="3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6" y="8"/>
                </a:cxn>
                <a:cxn ang="0">
                  <a:pos x="0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32"/>
                </a:cxn>
                <a:cxn ang="0">
                  <a:pos x="4" y="39"/>
                </a:cxn>
                <a:cxn ang="0">
                  <a:pos x="12" y="45"/>
                </a:cxn>
                <a:cxn ang="0">
                  <a:pos x="18" y="47"/>
                </a:cxn>
                <a:cxn ang="0">
                  <a:pos x="24" y="49"/>
                </a:cxn>
              </a:cxnLst>
              <a:rect l="0" t="0" r="r" b="b"/>
              <a:pathLst>
                <a:path w="47" h="49">
                  <a:moveTo>
                    <a:pt x="24" y="49"/>
                  </a:moveTo>
                  <a:lnTo>
                    <a:pt x="24" y="49"/>
                  </a:lnTo>
                  <a:lnTo>
                    <a:pt x="34" y="47"/>
                  </a:lnTo>
                  <a:lnTo>
                    <a:pt x="42" y="41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0" y="6"/>
                  </a:lnTo>
                  <a:lnTo>
                    <a:pt x="3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6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4" y="39"/>
                  </a:lnTo>
                  <a:lnTo>
                    <a:pt x="12" y="45"/>
                  </a:lnTo>
                  <a:lnTo>
                    <a:pt x="18" y="47"/>
                  </a:lnTo>
                  <a:lnTo>
                    <a:pt x="24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818" y="573"/>
              <a:ext cx="62" cy="67"/>
            </a:xfrm>
            <a:custGeom>
              <a:avLst/>
              <a:gdLst/>
              <a:ahLst/>
              <a:cxnLst>
                <a:cxn ang="0">
                  <a:pos x="30" y="55"/>
                </a:cxn>
                <a:cxn ang="0">
                  <a:pos x="50" y="0"/>
                </a:cxn>
                <a:cxn ang="0">
                  <a:pos x="62" y="0"/>
                </a:cxn>
                <a:cxn ang="0">
                  <a:pos x="36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30" y="55"/>
                </a:cxn>
              </a:cxnLst>
              <a:rect l="0" t="0" r="r" b="b"/>
              <a:pathLst>
                <a:path w="62" h="67">
                  <a:moveTo>
                    <a:pt x="30" y="55"/>
                  </a:moveTo>
                  <a:lnTo>
                    <a:pt x="50" y="0"/>
                  </a:lnTo>
                  <a:lnTo>
                    <a:pt x="62" y="0"/>
                  </a:lnTo>
                  <a:lnTo>
                    <a:pt x="36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2" y="0"/>
                  </a:lnTo>
                  <a:lnTo>
                    <a:pt x="30" y="55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892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942" y="573"/>
              <a:ext cx="66" cy="67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66" y="67"/>
                </a:cxn>
                <a:cxn ang="0">
                  <a:pos x="58" y="67"/>
                </a:cxn>
                <a:cxn ang="0">
                  <a:pos x="10" y="18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6" y="49"/>
                </a:cxn>
                <a:cxn ang="0">
                  <a:pos x="56" y="0"/>
                </a:cxn>
                <a:cxn ang="0">
                  <a:pos x="66" y="0"/>
                </a:cxn>
              </a:cxnLst>
              <a:rect l="0" t="0" r="r" b="b"/>
              <a:pathLst>
                <a:path w="66" h="67">
                  <a:moveTo>
                    <a:pt x="66" y="0"/>
                  </a:moveTo>
                  <a:lnTo>
                    <a:pt x="66" y="67"/>
                  </a:lnTo>
                  <a:lnTo>
                    <a:pt x="58" y="67"/>
                  </a:lnTo>
                  <a:lnTo>
                    <a:pt x="10" y="18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8" y="0"/>
                  </a:lnTo>
                  <a:lnTo>
                    <a:pt x="56" y="49"/>
                  </a:lnTo>
                  <a:lnTo>
                    <a:pt x="5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26" y="573"/>
              <a:ext cx="38" cy="67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5"/>
                </a:cxn>
                <a:cxn ang="0">
                  <a:pos x="18" y="57"/>
                </a:cxn>
                <a:cxn ang="0">
                  <a:pos x="18" y="57"/>
                </a:cxn>
                <a:cxn ang="0">
                  <a:pos x="22" y="57"/>
                </a:cxn>
                <a:cxn ang="0">
                  <a:pos x="24" y="55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34" y="4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7"/>
                </a:cxn>
                <a:cxn ang="0">
                  <a:pos x="38" y="47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4" y="67"/>
                </a:cxn>
                <a:cxn ang="0">
                  <a:pos x="16" y="67"/>
                </a:cxn>
                <a:cxn ang="0">
                  <a:pos x="16" y="67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7">
                  <a:moveTo>
                    <a:pt x="2" y="51"/>
                  </a:moveTo>
                  <a:lnTo>
                    <a:pt x="2" y="51"/>
                  </a:lnTo>
                  <a:lnTo>
                    <a:pt x="8" y="55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22" y="57"/>
                  </a:lnTo>
                  <a:lnTo>
                    <a:pt x="24" y="55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0"/>
                  </a:lnTo>
                  <a:lnTo>
                    <a:pt x="34" y="4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4" y="67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082" y="573"/>
              <a:ext cx="53" cy="6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34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21" y="34"/>
                </a:cxn>
                <a:cxn ang="0">
                  <a:pos x="51" y="67"/>
                </a:cxn>
                <a:cxn ang="0">
                  <a:pos x="39" y="67"/>
                </a:cxn>
                <a:cxn ang="0">
                  <a:pos x="9" y="36"/>
                </a:cxn>
                <a:cxn ang="0">
                  <a:pos x="9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9" y="0"/>
                </a:cxn>
              </a:cxnLst>
              <a:rect l="0" t="0" r="r" b="b"/>
              <a:pathLst>
                <a:path w="53" h="67">
                  <a:moveTo>
                    <a:pt x="9" y="0"/>
                  </a:moveTo>
                  <a:lnTo>
                    <a:pt x="9" y="3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21" y="34"/>
                  </a:lnTo>
                  <a:lnTo>
                    <a:pt x="51" y="67"/>
                  </a:lnTo>
                  <a:lnTo>
                    <a:pt x="39" y="67"/>
                  </a:lnTo>
                  <a:lnTo>
                    <a:pt x="9" y="36"/>
                  </a:lnTo>
                  <a:lnTo>
                    <a:pt x="9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147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191" y="573"/>
              <a:ext cx="18" cy="89"/>
            </a:xfrm>
            <a:custGeom>
              <a:avLst/>
              <a:gdLst/>
              <a:ahLst/>
              <a:cxnLst>
                <a:cxn ang="0">
                  <a:pos x="0" y="81"/>
                </a:cxn>
                <a:cxn ang="0">
                  <a:pos x="0" y="81"/>
                </a:cxn>
                <a:cxn ang="0">
                  <a:pos x="4" y="77"/>
                </a:cxn>
                <a:cxn ang="0">
                  <a:pos x="6" y="73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18" y="0"/>
                </a:cxn>
                <a:cxn ang="0">
                  <a:pos x="18" y="61"/>
                </a:cxn>
                <a:cxn ang="0">
                  <a:pos x="18" y="61"/>
                </a:cxn>
                <a:cxn ang="0">
                  <a:pos x="18" y="69"/>
                </a:cxn>
                <a:cxn ang="0">
                  <a:pos x="16" y="77"/>
                </a:cxn>
                <a:cxn ang="0">
                  <a:pos x="12" y="83"/>
                </a:cxn>
                <a:cxn ang="0">
                  <a:pos x="6" y="89"/>
                </a:cxn>
                <a:cxn ang="0">
                  <a:pos x="0" y="81"/>
                </a:cxn>
              </a:cxnLst>
              <a:rect l="0" t="0" r="r" b="b"/>
              <a:pathLst>
                <a:path w="18" h="89">
                  <a:moveTo>
                    <a:pt x="0" y="81"/>
                  </a:moveTo>
                  <a:lnTo>
                    <a:pt x="0" y="81"/>
                  </a:lnTo>
                  <a:lnTo>
                    <a:pt x="4" y="77"/>
                  </a:lnTo>
                  <a:lnTo>
                    <a:pt x="6" y="73"/>
                  </a:lnTo>
                  <a:lnTo>
                    <a:pt x="8" y="61"/>
                  </a:lnTo>
                  <a:lnTo>
                    <a:pt x="8" y="0"/>
                  </a:lnTo>
                  <a:lnTo>
                    <a:pt x="18" y="0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8" y="69"/>
                  </a:lnTo>
                  <a:lnTo>
                    <a:pt x="16" y="77"/>
                  </a:lnTo>
                  <a:lnTo>
                    <a:pt x="12" y="83"/>
                  </a:lnTo>
                  <a:lnTo>
                    <a:pt x="6" y="89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auto">
            <a:xfrm>
              <a:off x="1261" y="573"/>
              <a:ext cx="58" cy="67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20" y="42"/>
                </a:cxn>
                <a:cxn ang="0">
                  <a:pos x="14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6" y="2"/>
                </a:cxn>
                <a:cxn ang="0">
                  <a:pos x="34" y="6"/>
                </a:cxn>
                <a:cxn ang="0">
                  <a:pos x="38" y="12"/>
                </a:cxn>
                <a:cxn ang="0">
                  <a:pos x="40" y="22"/>
                </a:cxn>
                <a:cxn ang="0">
                  <a:pos x="40" y="22"/>
                </a:cxn>
                <a:cxn ang="0">
                  <a:pos x="40" y="26"/>
                </a:cxn>
                <a:cxn ang="0">
                  <a:pos x="38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8" y="67"/>
                </a:cxn>
                <a:cxn ang="0">
                  <a:pos x="42" y="67"/>
                </a:cxn>
                <a:cxn ang="0">
                  <a:pos x="2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6" y="30"/>
                </a:cxn>
                <a:cxn ang="0">
                  <a:pos x="28" y="26"/>
                </a:cxn>
                <a:cxn ang="0">
                  <a:pos x="30" y="20"/>
                </a:cxn>
                <a:cxn ang="0">
                  <a:pos x="30" y="20"/>
                </a:cxn>
                <a:cxn ang="0">
                  <a:pos x="28" y="16"/>
                </a:cxn>
                <a:cxn ang="0">
                  <a:pos x="26" y="12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8" h="67">
                  <a:moveTo>
                    <a:pt x="20" y="42"/>
                  </a:moveTo>
                  <a:lnTo>
                    <a:pt x="20" y="42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6" y="2"/>
                  </a:lnTo>
                  <a:lnTo>
                    <a:pt x="34" y="6"/>
                  </a:lnTo>
                  <a:lnTo>
                    <a:pt x="38" y="1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0" y="26"/>
                  </a:lnTo>
                  <a:lnTo>
                    <a:pt x="38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8" y="67"/>
                  </a:lnTo>
                  <a:lnTo>
                    <a:pt x="42" y="67"/>
                  </a:lnTo>
                  <a:lnTo>
                    <a:pt x="2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6" y="30"/>
                  </a:lnTo>
                  <a:lnTo>
                    <a:pt x="28" y="26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28" y="16"/>
                  </a:lnTo>
                  <a:lnTo>
                    <a:pt x="26" y="12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325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5" name="Freeform 64"/>
            <p:cNvSpPr>
              <a:spLocks noEditPoints="1"/>
            </p:cNvSpPr>
            <p:nvPr/>
          </p:nvSpPr>
          <p:spPr bwMode="auto">
            <a:xfrm>
              <a:off x="1373" y="573"/>
              <a:ext cx="39" cy="67"/>
            </a:xfrm>
            <a:custGeom>
              <a:avLst/>
              <a:gdLst/>
              <a:ahLst/>
              <a:cxnLst>
                <a:cxn ang="0">
                  <a:pos x="11" y="42"/>
                </a:cxn>
                <a:cxn ang="0">
                  <a:pos x="11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25" y="2"/>
                </a:cxn>
                <a:cxn ang="0">
                  <a:pos x="33" y="6"/>
                </a:cxn>
                <a:cxn ang="0">
                  <a:pos x="37" y="12"/>
                </a:cxn>
                <a:cxn ang="0">
                  <a:pos x="39" y="22"/>
                </a:cxn>
                <a:cxn ang="0">
                  <a:pos x="39" y="22"/>
                </a:cxn>
                <a:cxn ang="0">
                  <a:pos x="37" y="30"/>
                </a:cxn>
                <a:cxn ang="0">
                  <a:pos x="33" y="36"/>
                </a:cxn>
                <a:cxn ang="0">
                  <a:pos x="23" y="40"/>
                </a:cxn>
                <a:cxn ang="0">
                  <a:pos x="13" y="42"/>
                </a:cxn>
                <a:cxn ang="0">
                  <a:pos x="11" y="42"/>
                </a:cxn>
                <a:cxn ang="0">
                  <a:pos x="11" y="32"/>
                </a:cxn>
                <a:cxn ang="0">
                  <a:pos x="15" y="32"/>
                </a:cxn>
                <a:cxn ang="0">
                  <a:pos x="15" y="32"/>
                </a:cxn>
                <a:cxn ang="0">
                  <a:pos x="21" y="32"/>
                </a:cxn>
                <a:cxn ang="0">
                  <a:pos x="25" y="30"/>
                </a:cxn>
                <a:cxn ang="0">
                  <a:pos x="27" y="26"/>
                </a:cxn>
                <a:cxn ang="0">
                  <a:pos x="29" y="20"/>
                </a:cxn>
                <a:cxn ang="0">
                  <a:pos x="29" y="20"/>
                </a:cxn>
                <a:cxn ang="0">
                  <a:pos x="27" y="16"/>
                </a:cxn>
                <a:cxn ang="0">
                  <a:pos x="25" y="12"/>
                </a:cxn>
                <a:cxn ang="0">
                  <a:pos x="21" y="10"/>
                </a:cxn>
                <a:cxn ang="0">
                  <a:pos x="15" y="10"/>
                </a:cxn>
                <a:cxn ang="0">
                  <a:pos x="11" y="10"/>
                </a:cxn>
                <a:cxn ang="0">
                  <a:pos x="11" y="32"/>
                </a:cxn>
              </a:cxnLst>
              <a:rect l="0" t="0" r="r" b="b"/>
              <a:pathLst>
                <a:path w="39" h="67">
                  <a:moveTo>
                    <a:pt x="11" y="42"/>
                  </a:moveTo>
                  <a:lnTo>
                    <a:pt x="11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25" y="2"/>
                  </a:lnTo>
                  <a:lnTo>
                    <a:pt x="33" y="6"/>
                  </a:lnTo>
                  <a:lnTo>
                    <a:pt x="37" y="12"/>
                  </a:lnTo>
                  <a:lnTo>
                    <a:pt x="39" y="22"/>
                  </a:lnTo>
                  <a:lnTo>
                    <a:pt x="39" y="22"/>
                  </a:lnTo>
                  <a:lnTo>
                    <a:pt x="37" y="30"/>
                  </a:lnTo>
                  <a:lnTo>
                    <a:pt x="33" y="36"/>
                  </a:lnTo>
                  <a:lnTo>
                    <a:pt x="23" y="40"/>
                  </a:lnTo>
                  <a:lnTo>
                    <a:pt x="13" y="42"/>
                  </a:lnTo>
                  <a:lnTo>
                    <a:pt x="11" y="42"/>
                  </a:lnTo>
                  <a:close/>
                  <a:moveTo>
                    <a:pt x="11" y="32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21" y="32"/>
                  </a:lnTo>
                  <a:lnTo>
                    <a:pt x="25" y="30"/>
                  </a:lnTo>
                  <a:lnTo>
                    <a:pt x="27" y="26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27" y="16"/>
                  </a:lnTo>
                  <a:lnTo>
                    <a:pt x="25" y="12"/>
                  </a:lnTo>
                  <a:lnTo>
                    <a:pt x="21" y="10"/>
                  </a:lnTo>
                  <a:lnTo>
                    <a:pt x="15" y="10"/>
                  </a:lnTo>
                  <a:lnTo>
                    <a:pt x="11" y="10"/>
                  </a:lnTo>
                  <a:lnTo>
                    <a:pt x="11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424" y="573"/>
              <a:ext cx="64" cy="6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32"/>
                </a:cxn>
                <a:cxn ang="0">
                  <a:pos x="10" y="32"/>
                </a:cxn>
                <a:cxn ang="0">
                  <a:pos x="12" y="42"/>
                </a:cxn>
                <a:cxn ang="0">
                  <a:pos x="16" y="51"/>
                </a:cxn>
                <a:cxn ang="0">
                  <a:pos x="22" y="57"/>
                </a:cxn>
                <a:cxn ang="0">
                  <a:pos x="28" y="57"/>
                </a:cxn>
                <a:cxn ang="0">
                  <a:pos x="32" y="59"/>
                </a:cxn>
                <a:cxn ang="0">
                  <a:pos x="32" y="59"/>
                </a:cxn>
                <a:cxn ang="0">
                  <a:pos x="42" y="57"/>
                </a:cxn>
                <a:cxn ang="0">
                  <a:pos x="48" y="51"/>
                </a:cxn>
                <a:cxn ang="0">
                  <a:pos x="52" y="44"/>
                </a:cxn>
                <a:cxn ang="0">
                  <a:pos x="54" y="32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64" y="32"/>
                </a:cxn>
                <a:cxn ang="0">
                  <a:pos x="64" y="32"/>
                </a:cxn>
                <a:cxn ang="0">
                  <a:pos x="64" y="40"/>
                </a:cxn>
                <a:cxn ang="0">
                  <a:pos x="62" y="47"/>
                </a:cxn>
                <a:cxn ang="0">
                  <a:pos x="60" y="53"/>
                </a:cxn>
                <a:cxn ang="0">
                  <a:pos x="56" y="57"/>
                </a:cxn>
                <a:cxn ang="0">
                  <a:pos x="52" y="61"/>
                </a:cxn>
                <a:cxn ang="0">
                  <a:pos x="46" y="65"/>
                </a:cxn>
                <a:cxn ang="0">
                  <a:pos x="40" y="67"/>
                </a:cxn>
                <a:cxn ang="0">
                  <a:pos x="32" y="67"/>
                </a:cxn>
                <a:cxn ang="0">
                  <a:pos x="32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3"/>
                </a:cxn>
                <a:cxn ang="0">
                  <a:pos x="2" y="45"/>
                </a:cxn>
                <a:cxn ang="0">
                  <a:pos x="0" y="32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64" h="67">
                  <a:moveTo>
                    <a:pt x="10" y="0"/>
                  </a:moveTo>
                  <a:lnTo>
                    <a:pt x="10" y="32"/>
                  </a:lnTo>
                  <a:lnTo>
                    <a:pt x="10" y="32"/>
                  </a:lnTo>
                  <a:lnTo>
                    <a:pt x="12" y="42"/>
                  </a:lnTo>
                  <a:lnTo>
                    <a:pt x="16" y="51"/>
                  </a:lnTo>
                  <a:lnTo>
                    <a:pt x="22" y="57"/>
                  </a:lnTo>
                  <a:lnTo>
                    <a:pt x="28" y="57"/>
                  </a:lnTo>
                  <a:lnTo>
                    <a:pt x="32" y="59"/>
                  </a:lnTo>
                  <a:lnTo>
                    <a:pt x="32" y="59"/>
                  </a:lnTo>
                  <a:lnTo>
                    <a:pt x="42" y="57"/>
                  </a:lnTo>
                  <a:lnTo>
                    <a:pt x="48" y="51"/>
                  </a:lnTo>
                  <a:lnTo>
                    <a:pt x="52" y="44"/>
                  </a:lnTo>
                  <a:lnTo>
                    <a:pt x="54" y="32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64" y="32"/>
                  </a:lnTo>
                  <a:lnTo>
                    <a:pt x="64" y="32"/>
                  </a:lnTo>
                  <a:lnTo>
                    <a:pt x="64" y="40"/>
                  </a:lnTo>
                  <a:lnTo>
                    <a:pt x="62" y="47"/>
                  </a:lnTo>
                  <a:lnTo>
                    <a:pt x="60" y="53"/>
                  </a:lnTo>
                  <a:lnTo>
                    <a:pt x="56" y="57"/>
                  </a:lnTo>
                  <a:lnTo>
                    <a:pt x="52" y="61"/>
                  </a:lnTo>
                  <a:lnTo>
                    <a:pt x="46" y="65"/>
                  </a:lnTo>
                  <a:lnTo>
                    <a:pt x="40" y="67"/>
                  </a:lnTo>
                  <a:lnTo>
                    <a:pt x="32" y="67"/>
                  </a:lnTo>
                  <a:lnTo>
                    <a:pt x="32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3"/>
                  </a:lnTo>
                  <a:lnTo>
                    <a:pt x="2" y="45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auto">
            <a:xfrm>
              <a:off x="1508" y="573"/>
              <a:ext cx="42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8" y="4"/>
                </a:cxn>
                <a:cxn ang="0">
                  <a:pos x="34" y="10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36" y="22"/>
                </a:cxn>
                <a:cxn ang="0">
                  <a:pos x="34" y="26"/>
                </a:cxn>
                <a:cxn ang="0">
                  <a:pos x="30" y="30"/>
                </a:cxn>
                <a:cxn ang="0">
                  <a:pos x="26" y="30"/>
                </a:cxn>
                <a:cxn ang="0">
                  <a:pos x="26" y="30"/>
                </a:cxn>
                <a:cxn ang="0">
                  <a:pos x="32" y="32"/>
                </a:cxn>
                <a:cxn ang="0">
                  <a:pos x="38" y="36"/>
                </a:cxn>
                <a:cxn ang="0">
                  <a:pos x="42" y="42"/>
                </a:cxn>
                <a:cxn ang="0">
                  <a:pos x="42" y="47"/>
                </a:cxn>
                <a:cxn ang="0">
                  <a:pos x="42" y="47"/>
                </a:cxn>
                <a:cxn ang="0">
                  <a:pos x="42" y="53"/>
                </a:cxn>
                <a:cxn ang="0">
                  <a:pos x="40" y="57"/>
                </a:cxn>
                <a:cxn ang="0">
                  <a:pos x="36" y="61"/>
                </a:cxn>
                <a:cxn ang="0">
                  <a:pos x="32" y="63"/>
                </a:cxn>
                <a:cxn ang="0">
                  <a:pos x="22" y="65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12" y="28"/>
                </a:cxn>
                <a:cxn ang="0">
                  <a:pos x="12" y="28"/>
                </a:cxn>
                <a:cxn ang="0">
                  <a:pos x="18" y="28"/>
                </a:cxn>
                <a:cxn ang="0">
                  <a:pos x="22" y="26"/>
                </a:cxn>
                <a:cxn ang="0">
                  <a:pos x="24" y="22"/>
                </a:cxn>
                <a:cxn ang="0">
                  <a:pos x="26" y="18"/>
                </a:cxn>
                <a:cxn ang="0">
                  <a:pos x="26" y="18"/>
                </a:cxn>
                <a:cxn ang="0">
                  <a:pos x="24" y="14"/>
                </a:cxn>
                <a:cxn ang="0">
                  <a:pos x="20" y="12"/>
                </a:cxn>
                <a:cxn ang="0">
                  <a:pos x="16" y="10"/>
                </a:cxn>
                <a:cxn ang="0">
                  <a:pos x="1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12" y="28"/>
                </a:cxn>
                <a:cxn ang="0">
                  <a:pos x="14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14" y="57"/>
                </a:cxn>
                <a:cxn ang="0">
                  <a:pos x="14" y="57"/>
                </a:cxn>
                <a:cxn ang="0">
                  <a:pos x="22" y="57"/>
                </a:cxn>
                <a:cxn ang="0">
                  <a:pos x="26" y="55"/>
                </a:cxn>
                <a:cxn ang="0">
                  <a:pos x="30" y="53"/>
                </a:cxn>
                <a:cxn ang="0">
                  <a:pos x="32" y="47"/>
                </a:cxn>
                <a:cxn ang="0">
                  <a:pos x="32" y="47"/>
                </a:cxn>
                <a:cxn ang="0">
                  <a:pos x="30" y="42"/>
                </a:cxn>
                <a:cxn ang="0">
                  <a:pos x="26" y="40"/>
                </a:cxn>
                <a:cxn ang="0">
                  <a:pos x="20" y="38"/>
                </a:cxn>
                <a:cxn ang="0">
                  <a:pos x="14" y="38"/>
                </a:cxn>
              </a:cxnLst>
              <a:rect l="0" t="0" r="r" b="b"/>
              <a:pathLst>
                <a:path w="42" h="67">
                  <a:moveTo>
                    <a:pt x="0" y="67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8" y="4"/>
                  </a:lnTo>
                  <a:lnTo>
                    <a:pt x="34" y="10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0" y="30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32" y="32"/>
                  </a:lnTo>
                  <a:lnTo>
                    <a:pt x="38" y="36"/>
                  </a:lnTo>
                  <a:lnTo>
                    <a:pt x="42" y="42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42" y="53"/>
                  </a:lnTo>
                  <a:lnTo>
                    <a:pt x="40" y="57"/>
                  </a:lnTo>
                  <a:lnTo>
                    <a:pt x="36" y="61"/>
                  </a:lnTo>
                  <a:lnTo>
                    <a:pt x="32" y="63"/>
                  </a:lnTo>
                  <a:lnTo>
                    <a:pt x="22" y="65"/>
                  </a:lnTo>
                  <a:lnTo>
                    <a:pt x="12" y="67"/>
                  </a:lnTo>
                  <a:lnTo>
                    <a:pt x="0" y="67"/>
                  </a:lnTo>
                  <a:close/>
                  <a:moveTo>
                    <a:pt x="12" y="28"/>
                  </a:moveTo>
                  <a:lnTo>
                    <a:pt x="12" y="28"/>
                  </a:lnTo>
                  <a:lnTo>
                    <a:pt x="18" y="28"/>
                  </a:lnTo>
                  <a:lnTo>
                    <a:pt x="22" y="26"/>
                  </a:lnTo>
                  <a:lnTo>
                    <a:pt x="24" y="22"/>
                  </a:lnTo>
                  <a:lnTo>
                    <a:pt x="26" y="18"/>
                  </a:lnTo>
                  <a:lnTo>
                    <a:pt x="26" y="18"/>
                  </a:lnTo>
                  <a:lnTo>
                    <a:pt x="24" y="14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12" y="28"/>
                  </a:lnTo>
                  <a:close/>
                  <a:moveTo>
                    <a:pt x="14" y="38"/>
                  </a:moveTo>
                  <a:lnTo>
                    <a:pt x="10" y="38"/>
                  </a:lnTo>
                  <a:lnTo>
                    <a:pt x="10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22" y="57"/>
                  </a:lnTo>
                  <a:lnTo>
                    <a:pt x="26" y="55"/>
                  </a:lnTo>
                  <a:lnTo>
                    <a:pt x="30" y="53"/>
                  </a:lnTo>
                  <a:lnTo>
                    <a:pt x="32" y="47"/>
                  </a:lnTo>
                  <a:lnTo>
                    <a:pt x="32" y="47"/>
                  </a:lnTo>
                  <a:lnTo>
                    <a:pt x="30" y="42"/>
                  </a:lnTo>
                  <a:lnTo>
                    <a:pt x="26" y="40"/>
                  </a:lnTo>
                  <a:lnTo>
                    <a:pt x="20" y="38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508" y="573"/>
              <a:ext cx="42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8" y="4"/>
                </a:cxn>
                <a:cxn ang="0">
                  <a:pos x="34" y="10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36" y="22"/>
                </a:cxn>
                <a:cxn ang="0">
                  <a:pos x="34" y="26"/>
                </a:cxn>
                <a:cxn ang="0">
                  <a:pos x="30" y="30"/>
                </a:cxn>
                <a:cxn ang="0">
                  <a:pos x="26" y="30"/>
                </a:cxn>
                <a:cxn ang="0">
                  <a:pos x="26" y="30"/>
                </a:cxn>
                <a:cxn ang="0">
                  <a:pos x="32" y="32"/>
                </a:cxn>
                <a:cxn ang="0">
                  <a:pos x="38" y="36"/>
                </a:cxn>
                <a:cxn ang="0">
                  <a:pos x="42" y="42"/>
                </a:cxn>
                <a:cxn ang="0">
                  <a:pos x="42" y="47"/>
                </a:cxn>
                <a:cxn ang="0">
                  <a:pos x="42" y="47"/>
                </a:cxn>
                <a:cxn ang="0">
                  <a:pos x="42" y="53"/>
                </a:cxn>
                <a:cxn ang="0">
                  <a:pos x="40" y="57"/>
                </a:cxn>
                <a:cxn ang="0">
                  <a:pos x="36" y="61"/>
                </a:cxn>
                <a:cxn ang="0">
                  <a:pos x="32" y="63"/>
                </a:cxn>
                <a:cxn ang="0">
                  <a:pos x="22" y="65"/>
                </a:cxn>
                <a:cxn ang="0">
                  <a:pos x="12" y="67"/>
                </a:cxn>
                <a:cxn ang="0">
                  <a:pos x="0" y="67"/>
                </a:cxn>
              </a:cxnLst>
              <a:rect l="0" t="0" r="r" b="b"/>
              <a:pathLst>
                <a:path w="42" h="67">
                  <a:moveTo>
                    <a:pt x="0" y="67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8" y="4"/>
                  </a:lnTo>
                  <a:lnTo>
                    <a:pt x="34" y="10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0" y="30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32" y="32"/>
                  </a:lnTo>
                  <a:lnTo>
                    <a:pt x="38" y="36"/>
                  </a:lnTo>
                  <a:lnTo>
                    <a:pt x="42" y="42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42" y="53"/>
                  </a:lnTo>
                  <a:lnTo>
                    <a:pt x="40" y="57"/>
                  </a:lnTo>
                  <a:lnTo>
                    <a:pt x="36" y="61"/>
                  </a:lnTo>
                  <a:lnTo>
                    <a:pt x="32" y="63"/>
                  </a:lnTo>
                  <a:lnTo>
                    <a:pt x="22" y="65"/>
                  </a:lnTo>
                  <a:lnTo>
                    <a:pt x="12" y="67"/>
                  </a:lnTo>
                  <a:lnTo>
                    <a:pt x="0" y="6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518" y="583"/>
              <a:ext cx="16" cy="18"/>
            </a:xfrm>
            <a:custGeom>
              <a:avLst/>
              <a:gdLst/>
              <a:ahLst/>
              <a:cxnLst>
                <a:cxn ang="0">
                  <a:pos x="2" y="18"/>
                </a:cxn>
                <a:cxn ang="0">
                  <a:pos x="2" y="18"/>
                </a:cxn>
                <a:cxn ang="0">
                  <a:pos x="8" y="18"/>
                </a:cxn>
                <a:cxn ang="0">
                  <a:pos x="12" y="16"/>
                </a:cxn>
                <a:cxn ang="0">
                  <a:pos x="14" y="12"/>
                </a:cxn>
                <a:cxn ang="0">
                  <a:pos x="16" y="8"/>
                </a:cxn>
                <a:cxn ang="0">
                  <a:pos x="16" y="8"/>
                </a:cxn>
                <a:cxn ang="0">
                  <a:pos x="14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2" y="18"/>
                </a:cxn>
              </a:cxnLst>
              <a:rect l="0" t="0" r="r" b="b"/>
              <a:pathLst>
                <a:path w="16" h="18">
                  <a:moveTo>
                    <a:pt x="2" y="18"/>
                  </a:moveTo>
                  <a:lnTo>
                    <a:pt x="2" y="18"/>
                  </a:lnTo>
                  <a:lnTo>
                    <a:pt x="8" y="18"/>
                  </a:lnTo>
                  <a:lnTo>
                    <a:pt x="12" y="16"/>
                  </a:lnTo>
                  <a:lnTo>
                    <a:pt x="14" y="12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4" y="4"/>
                  </a:ln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2" y="1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518" y="611"/>
              <a:ext cx="22" cy="19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4" y="19"/>
                </a:cxn>
                <a:cxn ang="0">
                  <a:pos x="4" y="19"/>
                </a:cxn>
                <a:cxn ang="0">
                  <a:pos x="12" y="19"/>
                </a:cxn>
                <a:cxn ang="0">
                  <a:pos x="16" y="17"/>
                </a:cxn>
                <a:cxn ang="0">
                  <a:pos x="20" y="15"/>
                </a:cxn>
                <a:cxn ang="0">
                  <a:pos x="22" y="9"/>
                </a:cxn>
                <a:cxn ang="0">
                  <a:pos x="22" y="9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0" y="0"/>
                </a:cxn>
                <a:cxn ang="0">
                  <a:pos x="4" y="0"/>
                </a:cxn>
              </a:cxnLst>
              <a:rect l="0" t="0" r="r" b="b"/>
              <a:pathLst>
                <a:path w="22" h="19">
                  <a:moveTo>
                    <a:pt x="4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12" y="19"/>
                  </a:lnTo>
                  <a:lnTo>
                    <a:pt x="16" y="17"/>
                  </a:lnTo>
                  <a:lnTo>
                    <a:pt x="20" y="15"/>
                  </a:lnTo>
                  <a:lnTo>
                    <a:pt x="22" y="9"/>
                  </a:lnTo>
                  <a:lnTo>
                    <a:pt x="22" y="9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568" y="573"/>
              <a:ext cx="34" cy="67"/>
            </a:xfrm>
            <a:custGeom>
              <a:avLst/>
              <a:gdLst/>
              <a:ahLst/>
              <a:cxnLst>
                <a:cxn ang="0">
                  <a:pos x="34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7"/>
                </a:cxn>
                <a:cxn ang="0">
                  <a:pos x="34" y="57"/>
                </a:cxn>
                <a:cxn ang="0">
                  <a:pos x="34" y="67"/>
                </a:cxn>
              </a:cxnLst>
              <a:rect l="0" t="0" r="r" b="b"/>
              <a:pathLst>
                <a:path w="34" h="67">
                  <a:moveTo>
                    <a:pt x="34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7"/>
                  </a:lnTo>
                  <a:lnTo>
                    <a:pt x="34" y="57"/>
                  </a:lnTo>
                  <a:lnTo>
                    <a:pt x="34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1614" y="573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648" y="573"/>
              <a:ext cx="53" cy="6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34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22" y="34"/>
                </a:cxn>
                <a:cxn ang="0">
                  <a:pos x="53" y="67"/>
                </a:cxn>
                <a:cxn ang="0">
                  <a:pos x="39" y="67"/>
                </a:cxn>
                <a:cxn ang="0">
                  <a:pos x="10" y="36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53" h="67">
                  <a:moveTo>
                    <a:pt x="10" y="0"/>
                  </a:moveTo>
                  <a:lnTo>
                    <a:pt x="10" y="3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22" y="34"/>
                  </a:lnTo>
                  <a:lnTo>
                    <a:pt x="53" y="67"/>
                  </a:lnTo>
                  <a:lnTo>
                    <a:pt x="39" y="67"/>
                  </a:lnTo>
                  <a:lnTo>
                    <a:pt x="10" y="36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705" y="573"/>
              <a:ext cx="54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22" y="67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28" y="30"/>
                </a:cxn>
                <a:cxn ang="0">
                  <a:pos x="42" y="0"/>
                </a:cxn>
                <a:cxn ang="0">
                  <a:pos x="54" y="0"/>
                </a:cxn>
                <a:cxn ang="0">
                  <a:pos x="32" y="40"/>
                </a:cxn>
                <a:cxn ang="0">
                  <a:pos x="32" y="67"/>
                </a:cxn>
              </a:cxnLst>
              <a:rect l="0" t="0" r="r" b="b"/>
              <a:pathLst>
                <a:path w="54" h="67">
                  <a:moveTo>
                    <a:pt x="32" y="67"/>
                  </a:moveTo>
                  <a:lnTo>
                    <a:pt x="22" y="67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3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32" y="40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649" y="322"/>
              <a:ext cx="235" cy="10"/>
            </a:xfrm>
            <a:prstGeom prst="rect">
              <a:avLst/>
            </a:prstGeom>
            <a:solidFill>
              <a:srgbClr val="D9DA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882" y="322"/>
              <a:ext cx="235" cy="10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115" y="322"/>
              <a:ext cx="3044" cy="10"/>
            </a:xfrm>
            <a:prstGeom prst="rect">
              <a:avLst/>
            </a:prstGeom>
            <a:solidFill>
              <a:srgbClr val="E2001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360" y="225"/>
              <a:ext cx="223" cy="279"/>
            </a:xfrm>
            <a:custGeom>
              <a:avLst/>
              <a:gdLst/>
              <a:ahLst/>
              <a:cxnLst>
                <a:cxn ang="0">
                  <a:pos x="112" y="279"/>
                </a:cxn>
                <a:cxn ang="0">
                  <a:pos x="112" y="279"/>
                </a:cxn>
                <a:cxn ang="0">
                  <a:pos x="94" y="269"/>
                </a:cxn>
                <a:cxn ang="0">
                  <a:pos x="74" y="257"/>
                </a:cxn>
                <a:cxn ang="0">
                  <a:pos x="56" y="243"/>
                </a:cxn>
                <a:cxn ang="0">
                  <a:pos x="38" y="225"/>
                </a:cxn>
                <a:cxn ang="0">
                  <a:pos x="22" y="206"/>
                </a:cxn>
                <a:cxn ang="0">
                  <a:pos x="16" y="196"/>
                </a:cxn>
                <a:cxn ang="0">
                  <a:pos x="10" y="184"/>
                </a:cxn>
                <a:cxn ang="0">
                  <a:pos x="6" y="170"/>
                </a:cxn>
                <a:cxn ang="0">
                  <a:pos x="2" y="156"/>
                </a:cxn>
                <a:cxn ang="0">
                  <a:pos x="0" y="142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0" y="71"/>
                </a:cxn>
                <a:cxn ang="0">
                  <a:pos x="2" y="32"/>
                </a:cxn>
                <a:cxn ang="0">
                  <a:pos x="4" y="0"/>
                </a:cxn>
                <a:cxn ang="0">
                  <a:pos x="219" y="0"/>
                </a:cxn>
                <a:cxn ang="0">
                  <a:pos x="219" y="0"/>
                </a:cxn>
                <a:cxn ang="0">
                  <a:pos x="221" y="32"/>
                </a:cxn>
                <a:cxn ang="0">
                  <a:pos x="221" y="71"/>
                </a:cxn>
                <a:cxn ang="0">
                  <a:pos x="223" y="127"/>
                </a:cxn>
                <a:cxn ang="0">
                  <a:pos x="223" y="127"/>
                </a:cxn>
                <a:cxn ang="0">
                  <a:pos x="221" y="142"/>
                </a:cxn>
                <a:cxn ang="0">
                  <a:pos x="219" y="156"/>
                </a:cxn>
                <a:cxn ang="0">
                  <a:pos x="217" y="170"/>
                </a:cxn>
                <a:cxn ang="0">
                  <a:pos x="211" y="184"/>
                </a:cxn>
                <a:cxn ang="0">
                  <a:pos x="205" y="196"/>
                </a:cxn>
                <a:cxn ang="0">
                  <a:pos x="199" y="206"/>
                </a:cxn>
                <a:cxn ang="0">
                  <a:pos x="183" y="225"/>
                </a:cxn>
                <a:cxn ang="0">
                  <a:pos x="167" y="243"/>
                </a:cxn>
                <a:cxn ang="0">
                  <a:pos x="147" y="257"/>
                </a:cxn>
                <a:cxn ang="0">
                  <a:pos x="130" y="269"/>
                </a:cxn>
                <a:cxn ang="0">
                  <a:pos x="112" y="279"/>
                </a:cxn>
              </a:cxnLst>
              <a:rect l="0" t="0" r="r" b="b"/>
              <a:pathLst>
                <a:path w="223" h="279">
                  <a:moveTo>
                    <a:pt x="112" y="279"/>
                  </a:moveTo>
                  <a:lnTo>
                    <a:pt x="112" y="279"/>
                  </a:lnTo>
                  <a:lnTo>
                    <a:pt x="94" y="269"/>
                  </a:lnTo>
                  <a:lnTo>
                    <a:pt x="74" y="257"/>
                  </a:lnTo>
                  <a:lnTo>
                    <a:pt x="56" y="243"/>
                  </a:lnTo>
                  <a:lnTo>
                    <a:pt x="38" y="225"/>
                  </a:lnTo>
                  <a:lnTo>
                    <a:pt x="22" y="206"/>
                  </a:lnTo>
                  <a:lnTo>
                    <a:pt x="16" y="196"/>
                  </a:lnTo>
                  <a:lnTo>
                    <a:pt x="10" y="184"/>
                  </a:lnTo>
                  <a:lnTo>
                    <a:pt x="6" y="170"/>
                  </a:lnTo>
                  <a:lnTo>
                    <a:pt x="2" y="156"/>
                  </a:lnTo>
                  <a:lnTo>
                    <a:pt x="0" y="142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71"/>
                  </a:lnTo>
                  <a:lnTo>
                    <a:pt x="2" y="32"/>
                  </a:lnTo>
                  <a:lnTo>
                    <a:pt x="4" y="0"/>
                  </a:lnTo>
                  <a:lnTo>
                    <a:pt x="219" y="0"/>
                  </a:lnTo>
                  <a:lnTo>
                    <a:pt x="219" y="0"/>
                  </a:lnTo>
                  <a:lnTo>
                    <a:pt x="221" y="32"/>
                  </a:lnTo>
                  <a:lnTo>
                    <a:pt x="221" y="71"/>
                  </a:lnTo>
                  <a:lnTo>
                    <a:pt x="223" y="127"/>
                  </a:lnTo>
                  <a:lnTo>
                    <a:pt x="223" y="127"/>
                  </a:lnTo>
                  <a:lnTo>
                    <a:pt x="221" y="142"/>
                  </a:lnTo>
                  <a:lnTo>
                    <a:pt x="219" y="156"/>
                  </a:lnTo>
                  <a:lnTo>
                    <a:pt x="217" y="170"/>
                  </a:lnTo>
                  <a:lnTo>
                    <a:pt x="211" y="184"/>
                  </a:lnTo>
                  <a:lnTo>
                    <a:pt x="205" y="196"/>
                  </a:lnTo>
                  <a:lnTo>
                    <a:pt x="199" y="206"/>
                  </a:lnTo>
                  <a:lnTo>
                    <a:pt x="183" y="225"/>
                  </a:lnTo>
                  <a:lnTo>
                    <a:pt x="167" y="243"/>
                  </a:lnTo>
                  <a:lnTo>
                    <a:pt x="147" y="257"/>
                  </a:lnTo>
                  <a:lnTo>
                    <a:pt x="130" y="269"/>
                  </a:lnTo>
                  <a:lnTo>
                    <a:pt x="112" y="279"/>
                  </a:lnTo>
                  <a:close/>
                </a:path>
              </a:pathLst>
            </a:custGeom>
            <a:solidFill>
              <a:srgbClr val="E200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360" y="225"/>
              <a:ext cx="223" cy="279"/>
            </a:xfrm>
            <a:custGeom>
              <a:avLst/>
              <a:gdLst/>
              <a:ahLst/>
              <a:cxnLst>
                <a:cxn ang="0">
                  <a:pos x="112" y="279"/>
                </a:cxn>
                <a:cxn ang="0">
                  <a:pos x="112" y="279"/>
                </a:cxn>
                <a:cxn ang="0">
                  <a:pos x="94" y="269"/>
                </a:cxn>
                <a:cxn ang="0">
                  <a:pos x="74" y="257"/>
                </a:cxn>
                <a:cxn ang="0">
                  <a:pos x="56" y="243"/>
                </a:cxn>
                <a:cxn ang="0">
                  <a:pos x="38" y="225"/>
                </a:cxn>
                <a:cxn ang="0">
                  <a:pos x="22" y="206"/>
                </a:cxn>
                <a:cxn ang="0">
                  <a:pos x="16" y="196"/>
                </a:cxn>
                <a:cxn ang="0">
                  <a:pos x="10" y="184"/>
                </a:cxn>
                <a:cxn ang="0">
                  <a:pos x="6" y="170"/>
                </a:cxn>
                <a:cxn ang="0">
                  <a:pos x="2" y="156"/>
                </a:cxn>
                <a:cxn ang="0">
                  <a:pos x="0" y="142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0" y="71"/>
                </a:cxn>
                <a:cxn ang="0">
                  <a:pos x="2" y="32"/>
                </a:cxn>
                <a:cxn ang="0">
                  <a:pos x="4" y="0"/>
                </a:cxn>
                <a:cxn ang="0">
                  <a:pos x="219" y="0"/>
                </a:cxn>
                <a:cxn ang="0">
                  <a:pos x="219" y="0"/>
                </a:cxn>
                <a:cxn ang="0">
                  <a:pos x="221" y="32"/>
                </a:cxn>
                <a:cxn ang="0">
                  <a:pos x="221" y="71"/>
                </a:cxn>
                <a:cxn ang="0">
                  <a:pos x="223" y="127"/>
                </a:cxn>
                <a:cxn ang="0">
                  <a:pos x="223" y="127"/>
                </a:cxn>
                <a:cxn ang="0">
                  <a:pos x="221" y="142"/>
                </a:cxn>
                <a:cxn ang="0">
                  <a:pos x="219" y="156"/>
                </a:cxn>
                <a:cxn ang="0">
                  <a:pos x="217" y="170"/>
                </a:cxn>
                <a:cxn ang="0">
                  <a:pos x="211" y="184"/>
                </a:cxn>
                <a:cxn ang="0">
                  <a:pos x="205" y="196"/>
                </a:cxn>
                <a:cxn ang="0">
                  <a:pos x="199" y="206"/>
                </a:cxn>
                <a:cxn ang="0">
                  <a:pos x="183" y="225"/>
                </a:cxn>
                <a:cxn ang="0">
                  <a:pos x="167" y="243"/>
                </a:cxn>
                <a:cxn ang="0">
                  <a:pos x="147" y="257"/>
                </a:cxn>
                <a:cxn ang="0">
                  <a:pos x="130" y="269"/>
                </a:cxn>
                <a:cxn ang="0">
                  <a:pos x="112" y="279"/>
                </a:cxn>
              </a:cxnLst>
              <a:rect l="0" t="0" r="r" b="b"/>
              <a:pathLst>
                <a:path w="223" h="279">
                  <a:moveTo>
                    <a:pt x="112" y="279"/>
                  </a:moveTo>
                  <a:lnTo>
                    <a:pt x="112" y="279"/>
                  </a:lnTo>
                  <a:lnTo>
                    <a:pt x="94" y="269"/>
                  </a:lnTo>
                  <a:lnTo>
                    <a:pt x="74" y="257"/>
                  </a:lnTo>
                  <a:lnTo>
                    <a:pt x="56" y="243"/>
                  </a:lnTo>
                  <a:lnTo>
                    <a:pt x="38" y="225"/>
                  </a:lnTo>
                  <a:lnTo>
                    <a:pt x="22" y="206"/>
                  </a:lnTo>
                  <a:lnTo>
                    <a:pt x="16" y="196"/>
                  </a:lnTo>
                  <a:lnTo>
                    <a:pt x="10" y="184"/>
                  </a:lnTo>
                  <a:lnTo>
                    <a:pt x="6" y="170"/>
                  </a:lnTo>
                  <a:lnTo>
                    <a:pt x="2" y="156"/>
                  </a:lnTo>
                  <a:lnTo>
                    <a:pt x="0" y="142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71"/>
                  </a:lnTo>
                  <a:lnTo>
                    <a:pt x="2" y="32"/>
                  </a:lnTo>
                  <a:lnTo>
                    <a:pt x="4" y="0"/>
                  </a:lnTo>
                  <a:lnTo>
                    <a:pt x="219" y="0"/>
                  </a:lnTo>
                  <a:lnTo>
                    <a:pt x="219" y="0"/>
                  </a:lnTo>
                  <a:lnTo>
                    <a:pt x="221" y="32"/>
                  </a:lnTo>
                  <a:lnTo>
                    <a:pt x="221" y="71"/>
                  </a:lnTo>
                  <a:lnTo>
                    <a:pt x="223" y="127"/>
                  </a:lnTo>
                  <a:lnTo>
                    <a:pt x="223" y="127"/>
                  </a:lnTo>
                  <a:lnTo>
                    <a:pt x="221" y="142"/>
                  </a:lnTo>
                  <a:lnTo>
                    <a:pt x="219" y="156"/>
                  </a:lnTo>
                  <a:lnTo>
                    <a:pt x="217" y="170"/>
                  </a:lnTo>
                  <a:lnTo>
                    <a:pt x="211" y="184"/>
                  </a:lnTo>
                  <a:lnTo>
                    <a:pt x="205" y="196"/>
                  </a:lnTo>
                  <a:lnTo>
                    <a:pt x="199" y="206"/>
                  </a:lnTo>
                  <a:lnTo>
                    <a:pt x="183" y="225"/>
                  </a:lnTo>
                  <a:lnTo>
                    <a:pt x="167" y="243"/>
                  </a:lnTo>
                  <a:lnTo>
                    <a:pt x="147" y="257"/>
                  </a:lnTo>
                  <a:lnTo>
                    <a:pt x="130" y="269"/>
                  </a:lnTo>
                  <a:lnTo>
                    <a:pt x="112" y="27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pic>
          <p:nvPicPr>
            <p:cNvPr id="80" name="Picture 7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8" y="225"/>
              <a:ext cx="233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9222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993"/>
          </a:xfrm>
        </p:spPr>
        <p:txBody>
          <a:bodyPr>
            <a:normAutofit/>
          </a:bodyPr>
          <a:lstStyle/>
          <a:p>
            <a:r>
              <a:rPr lang="sk-SK" sz="3200" b="1" dirty="0" smtClean="0">
                <a:latin typeface="+mn-lt"/>
              </a:rPr>
              <a:t>Orgán SPOD a SK 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pPr algn="just"/>
            <a:r>
              <a:rPr lang="sk-SK" sz="3600" dirty="0" smtClean="0"/>
              <a:t>zhodnocuje </a:t>
            </a:r>
            <a:r>
              <a:rPr lang="sk-SK" sz="3600" dirty="0"/>
              <a:t>situáciu dieťaťa a rodiny, posudzuje možnosti rodičov, ďalších príbuzných a iných blízkych osôb dieťaťa riešiť situáciu dieťaťa a rodiny na účely určenia miery ohrozenia dieťaťa </a:t>
            </a:r>
            <a:endParaRPr lang="sk-SK" sz="3600" dirty="0" smtClean="0"/>
          </a:p>
          <a:p>
            <a:pPr algn="just"/>
            <a:r>
              <a:rPr lang="sk-SK" sz="3600" b="1" dirty="0" smtClean="0"/>
              <a:t>určuje </a:t>
            </a:r>
            <a:r>
              <a:rPr lang="sk-SK" sz="3600" b="1" dirty="0"/>
              <a:t>mieru ohrozenia dieťaťa,</a:t>
            </a:r>
          </a:p>
          <a:p>
            <a:pPr algn="just"/>
            <a:r>
              <a:rPr lang="sk-SK" sz="3600" dirty="0" smtClean="0"/>
              <a:t>vypracúva plán sociálnej práce s dieťaťom, jeho rodičmi alebo osobou, ktorá sa osobne stará o dieťa,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05699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40326"/>
            <a:ext cx="10515600" cy="810492"/>
          </a:xfrm>
        </p:spPr>
        <p:txBody>
          <a:bodyPr>
            <a:noAutofit/>
          </a:bodyPr>
          <a:lstStyle/>
          <a:p>
            <a:r>
              <a:rPr lang="sk-SK" sz="3200" b="1" dirty="0" smtClean="0">
                <a:latin typeface="+mn-lt"/>
              </a:rPr>
              <a:t>Miera ohrozenia </a:t>
            </a:r>
            <a:r>
              <a:rPr lang="sk-SK" sz="3200" b="1" dirty="0">
                <a:latin typeface="+mn-lt"/>
              </a:rPr>
              <a:t>dieťaťa (§ 29 Vyhláška č. </a:t>
            </a:r>
            <a:r>
              <a:rPr lang="sk-SK" sz="3200" b="1" dirty="0" smtClean="0">
                <a:latin typeface="+mn-lt"/>
              </a:rPr>
              <a:t>103/2018 </a:t>
            </a:r>
            <a:r>
              <a:rPr lang="sk-SK" sz="3200" b="1" dirty="0" err="1">
                <a:latin typeface="+mn-lt"/>
              </a:rPr>
              <a:t>Z.z</a:t>
            </a:r>
            <a:r>
              <a:rPr lang="sk-SK" sz="3200" b="1" dirty="0" smtClean="0">
                <a:latin typeface="+mn-lt"/>
              </a:rPr>
              <a:t>.)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48245"/>
            <a:ext cx="10515600" cy="4696691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sk-SK" sz="3600" b="1" dirty="0" smtClean="0"/>
              <a:t>sa </a:t>
            </a:r>
            <a:r>
              <a:rPr lang="sk-SK" sz="3600" b="1" dirty="0"/>
              <a:t>určuje </a:t>
            </a:r>
            <a:r>
              <a:rPr lang="sk-SK" sz="3600" b="1" dirty="0" smtClean="0"/>
              <a:t>podľa </a:t>
            </a:r>
            <a:r>
              <a:rPr lang="sk-SK" sz="3600" b="1" dirty="0"/>
              <a:t>závažnosti situácie dieťaťa ako </a:t>
            </a:r>
          </a:p>
          <a:p>
            <a:pPr lvl="1" algn="just"/>
            <a:r>
              <a:rPr lang="sk-SK" sz="3600" dirty="0"/>
              <a:t>situácia </a:t>
            </a:r>
            <a:r>
              <a:rPr lang="sk-SK" sz="3600" b="1" dirty="0"/>
              <a:t>bez ohrozenia</a:t>
            </a:r>
            <a:r>
              <a:rPr lang="sk-SK" sz="3600" dirty="0"/>
              <a:t> </a:t>
            </a:r>
            <a:r>
              <a:rPr lang="sk-SK" sz="3600" dirty="0" smtClean="0"/>
              <a:t> </a:t>
            </a:r>
          </a:p>
          <a:p>
            <a:pPr lvl="1" algn="just"/>
            <a:r>
              <a:rPr lang="sk-SK" sz="3600" b="1" dirty="0" smtClean="0"/>
              <a:t>nízka </a:t>
            </a:r>
            <a:r>
              <a:rPr lang="sk-SK" sz="3600" b="1" dirty="0"/>
              <a:t>miera</a:t>
            </a:r>
            <a:r>
              <a:rPr lang="sk-SK" sz="3600" dirty="0"/>
              <a:t> ohrozenia </a:t>
            </a:r>
            <a:endParaRPr lang="sk-SK" sz="3600" b="1" dirty="0" smtClean="0"/>
          </a:p>
          <a:p>
            <a:pPr lvl="1" algn="just"/>
            <a:r>
              <a:rPr lang="sk-SK" sz="3600" b="1" dirty="0" smtClean="0"/>
              <a:t>stredná </a:t>
            </a:r>
            <a:r>
              <a:rPr lang="sk-SK" sz="3600" b="1" dirty="0"/>
              <a:t>miera</a:t>
            </a:r>
            <a:r>
              <a:rPr lang="sk-SK" sz="3600" dirty="0"/>
              <a:t> </a:t>
            </a:r>
            <a:r>
              <a:rPr lang="sk-SK" sz="3600" dirty="0" smtClean="0"/>
              <a:t>ohrozenia </a:t>
            </a:r>
            <a:endParaRPr lang="sk-SK" sz="3600" dirty="0"/>
          </a:p>
          <a:p>
            <a:pPr lvl="1" algn="just"/>
            <a:r>
              <a:rPr lang="sk-SK" sz="3600" b="1" dirty="0"/>
              <a:t>vysoká miera</a:t>
            </a:r>
            <a:r>
              <a:rPr lang="sk-SK" sz="3600" dirty="0"/>
              <a:t> </a:t>
            </a:r>
            <a:r>
              <a:rPr lang="sk-SK" sz="3600" dirty="0" smtClean="0"/>
              <a:t>ohrozenia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796025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691"/>
          </a:xfrm>
        </p:spPr>
        <p:txBody>
          <a:bodyPr>
            <a:noAutofit/>
          </a:bodyPr>
          <a:lstStyle/>
          <a:p>
            <a:r>
              <a:rPr lang="sk-SK" sz="3200" b="1" u="sng" dirty="0">
                <a:latin typeface="+mn-lt"/>
              </a:rPr>
              <a:t>Zákon č. 305/2005 </a:t>
            </a:r>
            <a:r>
              <a:rPr lang="sk-SK" sz="3200" b="1" u="sng" dirty="0" err="1">
                <a:latin typeface="+mn-lt"/>
              </a:rPr>
              <a:t>Z.z</a:t>
            </a:r>
            <a:r>
              <a:rPr lang="sk-SK" sz="3200" b="1" u="sng" dirty="0" smtClean="0">
                <a:latin typeface="+mn-lt"/>
              </a:rPr>
              <a:t>.  §</a:t>
            </a:r>
            <a:r>
              <a:rPr lang="sk-SK" sz="3200" b="1" u="sng" dirty="0">
                <a:latin typeface="+mn-lt"/>
              </a:rPr>
              <a:t>11 nový odsek 7</a:t>
            </a:r>
            <a:r>
              <a:rPr lang="sk-SK" sz="3200" dirty="0">
                <a:latin typeface="+mn-lt"/>
              </a:rPr>
              <a:t/>
            </a:r>
            <a:br>
              <a:rPr lang="sk-SK" sz="3200" dirty="0">
                <a:latin typeface="+mn-lt"/>
              </a:rPr>
            </a:b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94955"/>
            <a:ext cx="10515600" cy="49820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3200" dirty="0" smtClean="0"/>
              <a:t>(</a:t>
            </a:r>
            <a:r>
              <a:rPr lang="sk-SK" sz="3200" dirty="0"/>
              <a:t>7) Na účel riešenia negatívnych vplyvov, ktoré ohrozujú psychický vývin, fyzický vývin alebo sociálny vývin dieťaťa, orgán </a:t>
            </a:r>
            <a:r>
              <a:rPr lang="sk-SK" sz="3200" dirty="0" smtClean="0"/>
              <a:t>SPOD a SK </a:t>
            </a:r>
            <a:r>
              <a:rPr lang="sk-SK" sz="3200" dirty="0"/>
              <a:t>organizuje prípadovú konferenciu alebo rodinnú konferenciu v spolupráci s dieťaťom, rodičmi, osobou, ktorá sa osobne stará o dieťa, inou blízkou osobou dieťaťa a ďalšou osobou prizvanou podľa povahy situácie, najmä so školou, školským zariadením, poskytovateľom zdravotnej starostlivosti a obcou. Ak sa dieťa, rodič dieťaťa alebo osoba, ktorá sa osobne stará o dieťa, nezúčastní prípadovej konferencie alebo rodinnej konferencie, dôvod ich neúčasti sa zaznamená v spisovej </a:t>
            </a:r>
            <a:r>
              <a:rPr lang="sk-SK" sz="3200" dirty="0" smtClean="0"/>
              <a:t>dokumentácii.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9785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3200" b="1" u="sng" dirty="0">
                <a:latin typeface="+mn-lt"/>
              </a:rPr>
              <a:t>Zákon č. 305/2005 </a:t>
            </a:r>
            <a:r>
              <a:rPr lang="sk-SK" sz="3200" b="1" u="sng" dirty="0" err="1">
                <a:latin typeface="+mn-lt"/>
              </a:rPr>
              <a:t>Z.z</a:t>
            </a:r>
            <a:r>
              <a:rPr lang="sk-SK" sz="3200" b="1" u="sng" dirty="0">
                <a:latin typeface="+mn-lt"/>
              </a:rPr>
              <a:t>.</a:t>
            </a:r>
            <a:endParaRPr lang="sk-SK" sz="32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k-SK" b="1" u="sng" dirty="0"/>
              <a:t>§94 nový odsek </a:t>
            </a:r>
            <a:r>
              <a:rPr lang="sk-SK" b="1" u="sng" dirty="0" smtClean="0"/>
              <a:t>6</a:t>
            </a:r>
            <a:r>
              <a:rPr lang="sk-SK" dirty="0"/>
              <a:t> </a:t>
            </a:r>
            <a:r>
              <a:rPr lang="sk-SK" dirty="0" smtClean="0"/>
              <a:t> - </a:t>
            </a:r>
            <a:r>
              <a:rPr lang="sk-SK" sz="3600" dirty="0" smtClean="0"/>
              <a:t> </a:t>
            </a:r>
            <a:r>
              <a:rPr lang="sk-SK" sz="3600" dirty="0">
                <a:solidFill>
                  <a:srgbClr val="FF0000"/>
                </a:solidFill>
              </a:rPr>
              <a:t>Škola a školské zariadenie sú povinní zúčastniť sa prípadovej konferencie alebo rodinnej konferencie podľa </a:t>
            </a:r>
            <a:r>
              <a:rPr lang="sk-SK" sz="3600" dirty="0" smtClean="0">
                <a:solidFill>
                  <a:srgbClr val="FF0000"/>
                </a:solidFill>
              </a:rPr>
              <a:t>§ 11 ods. 7, </a:t>
            </a:r>
            <a:r>
              <a:rPr lang="sk-SK" sz="3600" dirty="0">
                <a:solidFill>
                  <a:srgbClr val="FF0000"/>
                </a:solidFill>
              </a:rPr>
              <a:t>ak ich na tento účel prizve orgán </a:t>
            </a:r>
            <a:r>
              <a:rPr lang="sk-SK" sz="3600" dirty="0" smtClean="0">
                <a:solidFill>
                  <a:srgbClr val="FF0000"/>
                </a:solidFill>
              </a:rPr>
              <a:t>SPOD a SK </a:t>
            </a:r>
            <a:endParaRPr lang="sk-SK" sz="3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b="1" u="sng" dirty="0" smtClean="0"/>
              <a:t>Školský zákon</a:t>
            </a:r>
          </a:p>
          <a:p>
            <a:pPr marL="0" indent="0" algn="just">
              <a:buNone/>
            </a:pPr>
            <a:r>
              <a:rPr lang="sk-SK" sz="3600" dirty="0"/>
              <a:t>§130 ods. </a:t>
            </a:r>
            <a:r>
              <a:rPr lang="sk-SK" sz="3600" dirty="0" smtClean="0"/>
              <a:t>5 - </a:t>
            </a:r>
            <a:r>
              <a:rPr lang="sk-SK" sz="3600" dirty="0"/>
              <a:t>Subjekty systému poradenstva a prevencie podľa </a:t>
            </a:r>
            <a:r>
              <a:rPr lang="sk-SK" sz="3600" dirty="0" smtClean="0"/>
              <a:t>multidisciplinárne </a:t>
            </a:r>
            <a:r>
              <a:rPr lang="sk-SK" sz="3600" dirty="0"/>
              <a:t>spolupracujú najmä so zákonnými zástupcami, zástupcami zariadenia, školami, zamestnávateľmi, orgánmi verejnej správy a ďalšími subjektami, ktoré sa zaoberajú výchovou a vzdelávaním. </a:t>
            </a:r>
            <a:r>
              <a:rPr lang="sk-SK" sz="3600" dirty="0">
                <a:solidFill>
                  <a:srgbClr val="FF0000"/>
                </a:solidFill>
              </a:rPr>
              <a:t>Zariadenie poradenstva a prevencie môže zorganizovať multidisciplinárne stretnutie za účasti zástupcov orgánov verejnej moci; pozvaný orgán verejnej moci je povinný zabezpečiť prítomnosť svojho zástupcu. </a:t>
            </a:r>
          </a:p>
          <a:p>
            <a:pPr marL="0" indent="0" algn="just">
              <a:buNone/>
            </a:pPr>
            <a:endParaRPr lang="sk-SK" sz="3600" dirty="0" smtClean="0"/>
          </a:p>
          <a:p>
            <a:pPr marL="0" indent="0" algn="just">
              <a:buNone/>
            </a:pPr>
            <a:endParaRPr lang="sk-SK" sz="36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60892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88373"/>
            <a:ext cx="10515600" cy="384464"/>
          </a:xfrm>
        </p:spPr>
        <p:txBody>
          <a:bodyPr>
            <a:normAutofit fontScale="90000"/>
          </a:bodyPr>
          <a:lstStyle/>
          <a:p>
            <a:r>
              <a:rPr lang="sk-SK" sz="2700" b="1" dirty="0" smtClean="0">
                <a:latin typeface="+mn-lt"/>
              </a:rPr>
              <a:t/>
            </a:r>
            <a:br>
              <a:rPr lang="sk-SK" sz="2700" b="1" dirty="0" smtClean="0">
                <a:latin typeface="+mn-lt"/>
              </a:rPr>
            </a:br>
            <a:r>
              <a:rPr lang="sk-SK" sz="2700" b="1" dirty="0" smtClean="0">
                <a:latin typeface="+mn-lt"/>
              </a:rPr>
              <a:t>Orgán SPOD a SK vykonáva </a:t>
            </a:r>
            <a:r>
              <a:rPr lang="sk-SK" sz="2700" b="1" dirty="0">
                <a:latin typeface="+mn-lt"/>
              </a:rPr>
              <a:t>alebo zabezpečuje vykonávanie rôznych opatrení </a:t>
            </a:r>
            <a:r>
              <a:rPr lang="sk-SK" dirty="0">
                <a:latin typeface="+mn-lt"/>
              </a:rPr>
              <a:t/>
            </a:r>
            <a:br>
              <a:rPr lang="sk-SK" dirty="0">
                <a:latin typeface="+mn-lt"/>
              </a:rPr>
            </a:b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72837"/>
            <a:ext cx="10515600" cy="530412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3200" u="sng" dirty="0" smtClean="0"/>
              <a:t> rozvodové/</a:t>
            </a:r>
            <a:r>
              <a:rPr lang="sk-SK" sz="3200" u="sng" dirty="0" err="1" smtClean="0"/>
              <a:t>rozchodové</a:t>
            </a:r>
            <a:r>
              <a:rPr lang="sk-SK" sz="3200" u="sng" dirty="0" smtClean="0"/>
              <a:t> situácie </a:t>
            </a:r>
            <a:r>
              <a:rPr lang="sk-SK" sz="3200" dirty="0" smtClean="0"/>
              <a:t>(§ </a:t>
            </a:r>
            <a:r>
              <a:rPr lang="sk-SK" sz="3200" dirty="0"/>
              <a:t>11 ods. </a:t>
            </a:r>
            <a:r>
              <a:rPr lang="sk-SK" sz="3200" dirty="0" smtClean="0"/>
              <a:t>2) </a:t>
            </a:r>
            <a:endParaRPr lang="sk-SK" sz="3200" dirty="0"/>
          </a:p>
          <a:p>
            <a:pPr lvl="1" algn="just"/>
            <a:r>
              <a:rPr lang="sk-SK" i="1" dirty="0" smtClean="0"/>
              <a:t>poskytnutie alebo sprostredkovanie sociálneho </a:t>
            </a:r>
            <a:r>
              <a:rPr lang="sk-SK" i="1" dirty="0"/>
              <a:t>poradenstva dieťaťu a jeho </a:t>
            </a:r>
            <a:r>
              <a:rPr lang="sk-SK" i="1" dirty="0" smtClean="0"/>
              <a:t>rodičom</a:t>
            </a:r>
            <a:endParaRPr lang="sk-SK" dirty="0"/>
          </a:p>
          <a:p>
            <a:pPr lvl="1" algn="just"/>
            <a:r>
              <a:rPr lang="sk-SK" i="1" dirty="0"/>
              <a:t>odporúčanie psychologickej pomoci rodičom dieťaťa </a:t>
            </a:r>
            <a:endParaRPr lang="sk-SK" i="1" dirty="0" smtClean="0"/>
          </a:p>
          <a:p>
            <a:pPr lvl="1" algn="just"/>
            <a:r>
              <a:rPr lang="sk-SK" i="1" dirty="0" smtClean="0"/>
              <a:t>poskytnutie alebo zabezpečenie psychologickej pomoci dieťaťu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i="1" u="sng" dirty="0"/>
              <a:t>situácie, kedy dieťa, rodič/osoba, ktorá sa osobne stará o dieťa bez pomoci nie sú schopní riešiť problémy/konflikty v rodine, prispôsobiť sa novej situácii</a:t>
            </a:r>
            <a:r>
              <a:rPr lang="sk-SK" sz="3200" dirty="0" smtClean="0"/>
              <a:t>....(§ </a:t>
            </a:r>
            <a:r>
              <a:rPr lang="sk-SK" sz="3200" dirty="0"/>
              <a:t>11 ods. </a:t>
            </a:r>
            <a:r>
              <a:rPr lang="sk-SK" sz="3200" dirty="0" smtClean="0"/>
              <a:t>3) </a:t>
            </a:r>
            <a:endParaRPr lang="sk-SK" sz="3200" dirty="0"/>
          </a:p>
          <a:p>
            <a:pPr lvl="1" algn="just"/>
            <a:r>
              <a:rPr lang="sk-SK" dirty="0"/>
              <a:t>mediácia,</a:t>
            </a:r>
          </a:p>
          <a:p>
            <a:pPr lvl="1" algn="just"/>
            <a:r>
              <a:rPr lang="sk-SK" dirty="0"/>
              <a:t>pomoc pri prispôsobení sa novej situácii v rodinnom/náhradnom rodinnom prostredí, podpora riešenia výchovných, sociálnych a iných problémov v </a:t>
            </a:r>
            <a:r>
              <a:rPr lang="sk-SK" dirty="0" smtClean="0"/>
              <a:t>rodine, v </a:t>
            </a:r>
            <a:r>
              <a:rPr lang="sk-SK" dirty="0"/>
              <a:t>medziľudských vzťahoch, podpora obnovy alebo rozvoja rodičovských zručností... </a:t>
            </a:r>
          </a:p>
          <a:p>
            <a:pPr lvl="1" algn="just"/>
            <a:r>
              <a:rPr lang="sk-SK" dirty="0"/>
              <a:t>poradensko-psychologická pomoc rodinám</a:t>
            </a:r>
          </a:p>
          <a:p>
            <a:pPr lvl="1" algn="just"/>
            <a:endParaRPr lang="sk-SK" sz="3200" i="1" dirty="0" smtClean="0"/>
          </a:p>
          <a:p>
            <a:pPr lvl="1" algn="just"/>
            <a:endParaRPr lang="sk-SK" sz="2800" i="1" dirty="0" smtClean="0"/>
          </a:p>
          <a:p>
            <a:pPr lvl="1" algn="just"/>
            <a:endParaRPr lang="sk-SK" sz="2800" dirty="0"/>
          </a:p>
          <a:p>
            <a:pPr algn="just"/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18554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92282"/>
            <a:ext cx="10515600" cy="685800"/>
          </a:xfrm>
        </p:spPr>
        <p:txBody>
          <a:bodyPr>
            <a:normAutofit fontScale="90000"/>
          </a:bodyPr>
          <a:lstStyle/>
          <a:p>
            <a:r>
              <a:rPr lang="sk-SK" sz="3300" dirty="0" smtClean="0"/>
              <a:t/>
            </a:r>
            <a:br>
              <a:rPr lang="sk-SK" sz="3300" dirty="0" smtClean="0"/>
            </a:br>
            <a:r>
              <a:rPr lang="sk-SK" sz="3600" b="1" dirty="0" smtClean="0">
                <a:latin typeface="+mn-lt"/>
              </a:rPr>
              <a:t>Orgán </a:t>
            </a:r>
            <a:r>
              <a:rPr lang="sk-SK" sz="3600" b="1" dirty="0">
                <a:latin typeface="+mn-lt"/>
              </a:rPr>
              <a:t>SPOD a SK vykonáva alebo zabezpečuje vykonávanie rôznych opatrení </a:t>
            </a:r>
            <a:r>
              <a:rPr lang="sk-SK" dirty="0"/>
              <a:t/>
            </a:r>
            <a:br>
              <a:rPr lang="sk-SK" dirty="0"/>
            </a:b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476379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sk-SK" sz="4800" b="1" dirty="0"/>
              <a:t>Výchovné opatrenia </a:t>
            </a:r>
            <a:endParaRPr lang="sk-SK" sz="48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600" dirty="0" smtClean="0"/>
              <a:t>Rozhoduje </a:t>
            </a:r>
          </a:p>
          <a:p>
            <a:pPr lvl="1" algn="just"/>
            <a:r>
              <a:rPr lang="sk-SK" sz="4600" dirty="0" smtClean="0"/>
              <a:t>súd –  </a:t>
            </a:r>
            <a:r>
              <a:rPr lang="sk-SK" sz="4600" b="1" dirty="0" smtClean="0"/>
              <a:t>Civilný </a:t>
            </a:r>
            <a:r>
              <a:rPr lang="sk-SK" sz="4600" b="1" dirty="0" err="1"/>
              <a:t>mimosporový</a:t>
            </a:r>
            <a:r>
              <a:rPr lang="sk-SK" sz="4600" b="1" dirty="0"/>
              <a:t> poriadok </a:t>
            </a:r>
            <a:r>
              <a:rPr lang="sk-SK" sz="4600" dirty="0"/>
              <a:t>(zákon č. 161/2015 Z. z</a:t>
            </a:r>
            <a:r>
              <a:rPr lang="sk-SK" sz="4600" dirty="0" smtClean="0"/>
              <a:t>. (Konania </a:t>
            </a:r>
            <a:r>
              <a:rPr lang="sk-SK" sz="4600" dirty="0"/>
              <a:t>vo veciach starostlivosti súdu o maloletých </a:t>
            </a:r>
            <a:r>
              <a:rPr lang="sk-SK" sz="4600" dirty="0" smtClean="0"/>
              <a:t>§ 111 písm</a:t>
            </a:r>
            <a:r>
              <a:rPr lang="sk-SK" sz="4600" dirty="0"/>
              <a:t>. e) výchovné </a:t>
            </a:r>
            <a:r>
              <a:rPr lang="sk-SK" sz="4600" dirty="0" smtClean="0"/>
              <a:t>opatrenia);</a:t>
            </a:r>
            <a:r>
              <a:rPr lang="sk-SK" sz="4600" b="1" dirty="0" smtClean="0"/>
              <a:t> </a:t>
            </a:r>
            <a:r>
              <a:rPr lang="sk-SK" sz="4600" b="1" dirty="0"/>
              <a:t>zákon č. 36/2005 </a:t>
            </a:r>
            <a:r>
              <a:rPr lang="sk-SK" sz="4600" b="1" dirty="0" err="1"/>
              <a:t>Z.z</a:t>
            </a:r>
            <a:r>
              <a:rPr lang="sk-SK" sz="4600" b="1" dirty="0"/>
              <a:t>. </a:t>
            </a:r>
            <a:r>
              <a:rPr lang="sk-SK" sz="4600" dirty="0" smtClean="0"/>
              <a:t>o rodine (§ </a:t>
            </a:r>
            <a:r>
              <a:rPr lang="sk-SK" sz="4600" dirty="0"/>
              <a:t>37 Výchovné </a:t>
            </a:r>
            <a:r>
              <a:rPr lang="sk-SK" sz="4600" dirty="0" smtClean="0"/>
              <a:t>opatrenia</a:t>
            </a:r>
            <a:r>
              <a:rPr lang="sk-SK" sz="4600" dirty="0" smtClean="0"/>
              <a:t>)</a:t>
            </a:r>
            <a:endParaRPr lang="sk-SK" sz="4600" dirty="0" smtClean="0"/>
          </a:p>
          <a:p>
            <a:pPr lvl="1" algn="just"/>
            <a:r>
              <a:rPr lang="sk-SK" sz="4600" dirty="0" smtClean="0"/>
              <a:t>orgán SPOD a SK – </a:t>
            </a:r>
            <a:r>
              <a:rPr lang="sk-SK" sz="4600" b="1" dirty="0" smtClean="0"/>
              <a:t>zákon č. 305/2005 </a:t>
            </a:r>
            <a:r>
              <a:rPr lang="sk-SK" sz="4600" b="1" dirty="0" err="1" smtClean="0"/>
              <a:t>Z.z</a:t>
            </a:r>
            <a:r>
              <a:rPr lang="sk-SK" sz="4600" b="1" dirty="0" smtClean="0"/>
              <a:t>. </a:t>
            </a:r>
            <a:r>
              <a:rPr lang="sk-SK" sz="4600" dirty="0" smtClean="0"/>
              <a:t>(§ 12 - §15; § 73 ods. 2 písm. a) prvý bod); </a:t>
            </a:r>
            <a:r>
              <a:rPr lang="sk-SK" sz="4600" b="1" dirty="0"/>
              <a:t>zákon č. 36/2005 </a:t>
            </a:r>
            <a:r>
              <a:rPr lang="sk-SK" sz="4600" b="1" dirty="0" err="1"/>
              <a:t>Z.z</a:t>
            </a:r>
            <a:r>
              <a:rPr lang="sk-SK" sz="4600" b="1" dirty="0"/>
              <a:t>. </a:t>
            </a:r>
            <a:r>
              <a:rPr lang="sk-SK" sz="4600" dirty="0"/>
              <a:t>o rodine (§ 37 Výchovné opatrenia</a:t>
            </a:r>
            <a:r>
              <a:rPr lang="sk-SK" sz="4600" dirty="0" smtClean="0"/>
              <a:t>)</a:t>
            </a:r>
            <a:endParaRPr lang="sk-SK" sz="4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600" dirty="0"/>
              <a:t>Forma:</a:t>
            </a:r>
          </a:p>
          <a:p>
            <a:pPr lvl="2" algn="just"/>
            <a:r>
              <a:rPr lang="sk-SK" sz="4600" dirty="0"/>
              <a:t>ambulantné</a:t>
            </a:r>
          </a:p>
          <a:p>
            <a:pPr lvl="2" algn="just"/>
            <a:r>
              <a:rPr lang="sk-SK" sz="4600" dirty="0"/>
              <a:t>pobytové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9498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837"/>
          </a:xfrm>
        </p:spPr>
        <p:txBody>
          <a:bodyPr>
            <a:normAutofit/>
          </a:bodyPr>
          <a:lstStyle/>
          <a:p>
            <a:pPr algn="ctr"/>
            <a:r>
              <a:rPr lang="sk-SK" sz="3200" dirty="0" smtClean="0">
                <a:latin typeface="+mn-lt"/>
              </a:rPr>
              <a:t>„</a:t>
            </a:r>
            <a:r>
              <a:rPr lang="sk-SK" sz="3200" b="1" dirty="0" smtClean="0">
                <a:latin typeface="+mn-lt"/>
              </a:rPr>
              <a:t>ambulantné výchovné opatrenia“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80654"/>
            <a:ext cx="10515600" cy="5096309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sk-SK" sz="8000" b="1" dirty="0" smtClean="0"/>
              <a:t>Výchovné </a:t>
            </a:r>
            <a:r>
              <a:rPr lang="sk-SK" sz="8000" b="1" dirty="0" smtClean="0"/>
              <a:t>opatrenia </a:t>
            </a:r>
            <a:r>
              <a:rPr lang="sk-SK" sz="8000" b="1" dirty="0" smtClean="0"/>
              <a:t>zákon o </a:t>
            </a:r>
            <a:r>
              <a:rPr lang="sk-SK" sz="8000" b="1" dirty="0" smtClean="0"/>
              <a:t>rodine </a:t>
            </a:r>
            <a:r>
              <a:rPr lang="sk-SK" sz="8000" b="1" dirty="0" smtClean="0"/>
              <a:t>(§ 37)</a:t>
            </a:r>
            <a:endParaRPr lang="sk-SK" sz="8000" dirty="0" smtClean="0"/>
          </a:p>
          <a:p>
            <a:pPr lvl="1" algn="just"/>
            <a:r>
              <a:rPr lang="sk-SK" sz="7600" dirty="0"/>
              <a:t>n</a:t>
            </a:r>
            <a:r>
              <a:rPr lang="sk-SK" sz="7600" dirty="0" smtClean="0"/>
              <a:t>apomenutie</a:t>
            </a:r>
          </a:p>
          <a:p>
            <a:pPr lvl="1" algn="just"/>
            <a:r>
              <a:rPr lang="sk-SK" sz="7600" dirty="0" smtClean="0"/>
              <a:t>dohľad</a:t>
            </a:r>
          </a:p>
          <a:p>
            <a:pPr lvl="1" algn="just"/>
            <a:r>
              <a:rPr lang="sk-SK" sz="7600" dirty="0" smtClean="0"/>
              <a:t>obmedzenie </a:t>
            </a:r>
          </a:p>
          <a:p>
            <a:pPr lvl="1" algn="just"/>
            <a:r>
              <a:rPr lang="sk-SK" sz="7600" dirty="0" smtClean="0"/>
              <a:t>povinnosť </a:t>
            </a:r>
            <a:r>
              <a:rPr lang="sk-SK" sz="7600" dirty="0" smtClean="0"/>
              <a:t>podrobiť sa sociálnemu poradenstvu alebo inému odbornému poradenstvu. </a:t>
            </a:r>
            <a:endParaRPr lang="sk-SK" sz="7600" dirty="0" smtClean="0"/>
          </a:p>
          <a:p>
            <a:pPr marL="0" indent="0" algn="just">
              <a:buNone/>
            </a:pPr>
            <a:r>
              <a:rPr lang="sk-SK" sz="8000" b="1" dirty="0"/>
              <a:t>zákon č. 305/2005 </a:t>
            </a:r>
            <a:r>
              <a:rPr lang="sk-SK" sz="8000" b="1" dirty="0" err="1"/>
              <a:t>Z.z</a:t>
            </a:r>
            <a:r>
              <a:rPr lang="sk-SK" sz="8000" b="1" dirty="0" smtClean="0"/>
              <a:t>. (§ 12) </a:t>
            </a:r>
          </a:p>
          <a:p>
            <a:pPr lvl="1" algn="just"/>
            <a:r>
              <a:rPr lang="sk-SK" sz="7600" dirty="0" smtClean="0"/>
              <a:t>upozornenie </a:t>
            </a:r>
          </a:p>
          <a:p>
            <a:pPr lvl="1" algn="just"/>
            <a:r>
              <a:rPr lang="sk-SK" sz="7600" dirty="0" smtClean="0"/>
              <a:t>povinnosť </a:t>
            </a:r>
            <a:r>
              <a:rPr lang="sk-SK" sz="7600" dirty="0"/>
              <a:t>podrobiť sa odbornej diagnostike </a:t>
            </a:r>
            <a:endParaRPr lang="sk-SK" sz="7600" dirty="0" smtClean="0"/>
          </a:p>
          <a:p>
            <a:pPr lvl="1" algn="just"/>
            <a:r>
              <a:rPr lang="sk-SK" sz="7600" dirty="0" smtClean="0"/>
              <a:t>povinnosť </a:t>
            </a:r>
            <a:r>
              <a:rPr lang="sk-SK" sz="7600" dirty="0"/>
              <a:t>zúčastniť sa na liečbe v špecializovanej ambulantnej starostlivosti </a:t>
            </a:r>
            <a:endParaRPr lang="sk-SK" sz="7600" dirty="0" smtClean="0"/>
          </a:p>
          <a:p>
            <a:pPr lvl="1" algn="just"/>
            <a:r>
              <a:rPr lang="sk-SK" sz="7600" dirty="0" smtClean="0"/>
              <a:t>povinnosť </a:t>
            </a:r>
            <a:r>
              <a:rPr lang="sk-SK" sz="7600" dirty="0"/>
              <a:t>zúčastniť sa na výchovnom programe alebo na sociálnom programe. </a:t>
            </a:r>
          </a:p>
          <a:p>
            <a:pPr marL="514350" indent="-514350" algn="just">
              <a:buAutoNum type="alphaLcParenR"/>
            </a:pPr>
            <a:endParaRPr lang="sk-SK" sz="3400" b="1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81980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59873" y="548641"/>
            <a:ext cx="9608127" cy="542404"/>
          </a:xfrm>
        </p:spPr>
        <p:txBody>
          <a:bodyPr>
            <a:noAutofit/>
          </a:bodyPr>
          <a:lstStyle/>
          <a:p>
            <a:r>
              <a:rPr lang="sk-SK" sz="3200" b="1" dirty="0" smtClean="0">
                <a:latin typeface="+mn-lt"/>
              </a:rPr>
              <a:t>„pobytové výchovné opatrenia“</a:t>
            </a:r>
            <a:endParaRPr lang="sk-SK" sz="32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62108" y="1174173"/>
            <a:ext cx="10129961" cy="4717744"/>
          </a:xfrm>
        </p:spPr>
        <p:txBody>
          <a:bodyPr>
            <a:normAutofit/>
          </a:bodyPr>
          <a:lstStyle/>
          <a:p>
            <a:pPr algn="just"/>
            <a:r>
              <a:rPr lang="sk-SK" sz="3000" u="sng" dirty="0" smtClean="0"/>
              <a:t>§ 27 </a:t>
            </a:r>
            <a:r>
              <a:rPr lang="sk-SK" sz="3000" u="sng" dirty="0" smtClean="0"/>
              <a:t>zákon o rodine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sk-SK" sz="3000" u="sng" dirty="0" smtClean="0"/>
              <a:t>zabezpečenie </a:t>
            </a:r>
            <a:r>
              <a:rPr lang="sk-SK" sz="3000" u="sng" dirty="0" smtClean="0"/>
              <a:t>odbornej diagnostiky pobyt v zariadení, ktoré vykonáva odbornú diagnostiku, najdlhšie na šesť mesiacov, </a:t>
            </a:r>
            <a:endParaRPr lang="sk-SK" sz="3000" dirty="0" smtClean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sk-SK" sz="3000" dirty="0" smtClean="0"/>
              <a:t>zabezpečenia </a:t>
            </a:r>
            <a:r>
              <a:rPr lang="sk-SK" sz="3000" u="sng" dirty="0" smtClean="0"/>
              <a:t>odbornej pomoci </a:t>
            </a:r>
            <a:r>
              <a:rPr lang="sk-SK" sz="3000" dirty="0" smtClean="0"/>
              <a:t>maloletému dieťaťu alebo zabezpečenia úpravy rodinných a sociálnych pomerov maloletého dieťaťa </a:t>
            </a:r>
            <a:r>
              <a:rPr lang="sk-SK" sz="3000" u="sng" dirty="0" smtClean="0"/>
              <a:t>pobyt v zariadení najdlhšie na šesť mesiacov,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sk-SK" sz="3000" dirty="0" smtClean="0"/>
              <a:t>zabezpečenia </a:t>
            </a:r>
            <a:r>
              <a:rPr lang="sk-SK" sz="3000" u="sng" dirty="0" smtClean="0"/>
              <a:t>resocializácie drogových a iných závislostí </a:t>
            </a:r>
            <a:r>
              <a:rPr lang="sk-SK" sz="3000" dirty="0" smtClean="0"/>
              <a:t>pobyt v zariadení, ktoré vykonáva resocializačné programy pre drogovo a inak závislých.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57645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93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410335"/>
              </p:ext>
            </p:extLst>
          </p:nvPr>
        </p:nvGraphicFramePr>
        <p:xfrm>
          <a:off x="838200" y="654628"/>
          <a:ext cx="10515600" cy="5639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8482">
                  <a:extLst>
                    <a:ext uri="{9D8B030D-6E8A-4147-A177-3AD203B41FA5}">
                      <a16:colId xmlns:a16="http://schemas.microsoft.com/office/drawing/2014/main" val="600823694"/>
                    </a:ext>
                  </a:extLst>
                </a:gridCol>
                <a:gridCol w="8094518">
                  <a:extLst>
                    <a:ext uri="{9D8B030D-6E8A-4147-A177-3AD203B41FA5}">
                      <a16:colId xmlns:a16="http://schemas.microsoft.com/office/drawing/2014/main" val="16567945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21334530"/>
                    </a:ext>
                  </a:extLst>
                </a:gridCol>
              </a:tblGrid>
              <a:tr h="27406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VO aktívne ku dňu </a:t>
                      </a:r>
                      <a:r>
                        <a:rPr lang="sk-SK" sz="1800" dirty="0" smtClean="0">
                          <a:effectLst/>
                        </a:rPr>
                        <a:t>4.3.2026 (zdroj </a:t>
                      </a:r>
                      <a:r>
                        <a:rPr lang="sk-SK" sz="1800" dirty="0" err="1" smtClean="0">
                          <a:effectLst/>
                        </a:rPr>
                        <a:t>UPSVaR</a:t>
                      </a:r>
                      <a:r>
                        <a:rPr lang="sk-SK" sz="1800" dirty="0" smtClean="0">
                          <a:effectLst/>
                        </a:rPr>
                        <a:t>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Počet detí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19732347"/>
                  </a:ext>
                </a:extLst>
              </a:tr>
              <a:tr h="28548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Súd -  nepobytové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dohľad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1393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8515518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napomenutie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415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156367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obmedzenie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11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0587660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sociálnemu /inému odbornému poradenstvu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1421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4629280"/>
                  </a:ext>
                </a:extLst>
              </a:tr>
              <a:tr h="35685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Súd-  pobytové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 CDR s resocializačným programom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9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3163694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 zariadení, ktoré plní úlohy odbornej diagnostiky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35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01218596"/>
                  </a:ext>
                </a:extLst>
              </a:tr>
              <a:tr h="28548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 zariadení  - odborná pomoc/úpravy rodinných/sociálnych pomerov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334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879304"/>
                  </a:ext>
                </a:extLst>
              </a:tr>
              <a:tr h="274063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UPSVaR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dohľad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114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3220127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sociálnemu /inému odbornému poradenstvu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18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50365616"/>
                  </a:ext>
                </a:extLst>
              </a:tr>
              <a:tr h="52576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odbornej diagnostike v špecializovanej ambulantnej starostlivosti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9651866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povinnosť zúčastniť sa na liečbe v špecializovanej ambulantnej starostlivosti 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79721523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povinnosť zúčastniť sa na výchovnom alebo sociálnom programe 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79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4280847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upozornenie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95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6882560"/>
                  </a:ext>
                </a:extLst>
              </a:tr>
              <a:tr h="27406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Celkový počet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</a:rPr>
                        <a:t>3 926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35116650"/>
                  </a:ext>
                </a:extLst>
              </a:tr>
              <a:tr h="2740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iné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spolupracovať so zariadením, </a:t>
                      </a:r>
                      <a:r>
                        <a:rPr lang="sk-SK" sz="1800" dirty="0" err="1">
                          <a:effectLst/>
                        </a:rPr>
                        <a:t>SPODaSK</a:t>
                      </a:r>
                      <a:r>
                        <a:rPr lang="sk-SK" sz="1800" dirty="0">
                          <a:effectLst/>
                        </a:rPr>
                        <a:t>, obcou, </a:t>
                      </a:r>
                      <a:r>
                        <a:rPr lang="sk-SK" sz="1800" dirty="0" err="1">
                          <a:effectLst/>
                        </a:rPr>
                        <a:t>nešt</a:t>
                      </a:r>
                      <a:r>
                        <a:rPr lang="sk-SK" sz="1800" dirty="0">
                          <a:effectLst/>
                        </a:rPr>
                        <a:t>. subjektom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79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58504403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iná povinnosť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18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192288"/>
                  </a:ext>
                </a:extLst>
              </a:tr>
              <a:tr h="274063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</a:t>
                      </a:r>
                      <a:r>
                        <a:rPr lang="sk-SK" sz="18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lang="sk-SK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178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86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6929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Potenciál výchovných opatrení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52056"/>
            <a:ext cx="10515600" cy="5324908"/>
          </a:xfrm>
        </p:spPr>
        <p:txBody>
          <a:bodyPr>
            <a:noAutofit/>
          </a:bodyPr>
          <a:lstStyle/>
          <a:p>
            <a:pPr algn="just"/>
            <a:r>
              <a:rPr lang="sk-SK" dirty="0" smtClean="0"/>
              <a:t>zákon č. 245/2008 </a:t>
            </a:r>
            <a:r>
              <a:rPr lang="sk-SK" dirty="0" err="1" smtClean="0"/>
              <a:t>Z.z</a:t>
            </a:r>
            <a:r>
              <a:rPr lang="sk-SK" dirty="0" smtClean="0"/>
              <a:t>. (§144 ods. 7 písm. f) </a:t>
            </a:r>
            <a:r>
              <a:rPr lang="sk-SK" dirty="0" smtClean="0"/>
              <a:t>- </a:t>
            </a:r>
            <a:r>
              <a:rPr lang="sk-SK" b="1" i="1" dirty="0" smtClean="0"/>
              <a:t>Zákonný zástupca </a:t>
            </a:r>
            <a:r>
              <a:rPr lang="sk-SK" b="1" i="1" dirty="0" smtClean="0"/>
              <a:t>dieťaťa, žiaka </a:t>
            </a:r>
            <a:r>
              <a:rPr lang="sk-SK" b="1" i="1" dirty="0" smtClean="0"/>
              <a:t>alebo zástupca zariadenia je povinný </a:t>
            </a:r>
            <a:r>
              <a:rPr lang="sk-SK" b="1" i="1" dirty="0" err="1" smtClean="0"/>
              <a:t>o.i</a:t>
            </a:r>
            <a:r>
              <a:rPr lang="sk-SK" b="1" i="1" dirty="0" smtClean="0"/>
              <a:t>.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poskytovať súčinnosť pri riešení prejavov rizikového správania </a:t>
            </a:r>
            <a:r>
              <a:rPr lang="sk-SK" i="1" dirty="0" smtClean="0"/>
              <a:t>dieťaťa </a:t>
            </a:r>
            <a:r>
              <a:rPr lang="sk-SK" i="1" dirty="0" smtClean="0"/>
              <a:t>v </a:t>
            </a:r>
            <a:r>
              <a:rPr lang="sk-SK" i="1" dirty="0" smtClean="0"/>
              <a:t>škole</a:t>
            </a:r>
            <a:r>
              <a:rPr lang="sk-SK" i="1" dirty="0"/>
              <a:t>.</a:t>
            </a:r>
            <a:r>
              <a:rPr lang="sk-SK" dirty="0" smtClean="0"/>
              <a:t> </a:t>
            </a:r>
            <a:endParaRPr lang="sk-SK" dirty="0" smtClean="0"/>
          </a:p>
          <a:p>
            <a:pPr algn="just"/>
            <a:r>
              <a:rPr lang="sk-SK" dirty="0" smtClean="0"/>
              <a:t>zákon č. 321/2025 </a:t>
            </a:r>
            <a:r>
              <a:rPr lang="sk-SK" dirty="0" err="1" smtClean="0"/>
              <a:t>Z.z</a:t>
            </a:r>
            <a:r>
              <a:rPr lang="sk-SK" dirty="0" smtClean="0"/>
              <a:t>. o školskej správe  (§ 14 ods. 5)  - </a:t>
            </a:r>
            <a:r>
              <a:rPr lang="sk-SK" b="1" dirty="0" smtClean="0"/>
              <a:t>R</a:t>
            </a:r>
            <a:r>
              <a:rPr lang="sk-SK" b="1" dirty="0" smtClean="0"/>
              <a:t>iaditeľ </a:t>
            </a:r>
            <a:r>
              <a:rPr lang="sk-SK" b="1" dirty="0"/>
              <a:t>školy (MŠ,ZŠ,SŠ) </a:t>
            </a:r>
            <a:r>
              <a:rPr lang="sk-SK" b="1" dirty="0" smtClean="0"/>
              <a:t>oznámi orgánu </a:t>
            </a:r>
            <a:r>
              <a:rPr lang="sk-SK" b="1" dirty="0"/>
              <a:t>SPOD a SK </a:t>
            </a:r>
            <a:r>
              <a:rPr lang="sk-SK" dirty="0" smtClean="0"/>
              <a:t>a regionálnemu úradu, že </a:t>
            </a:r>
            <a:r>
              <a:rPr lang="sk-SK" dirty="0" smtClean="0"/>
              <a:t>zákonný zástupca dieťaťa, ktoré sa v škole (</a:t>
            </a:r>
            <a:r>
              <a:rPr lang="sk-SK" dirty="0" smtClean="0"/>
              <a:t>preukázateľne, opakovane) dopúšťa prejavov rizikového </a:t>
            </a:r>
            <a:r>
              <a:rPr lang="sk-SK" dirty="0" smtClean="0"/>
              <a:t>správania, </a:t>
            </a:r>
            <a:r>
              <a:rPr lang="sk-SK" b="1" dirty="0" smtClean="0"/>
              <a:t>neudelí informovaný súhlas na vykonanie odbornej činnosti podpornej úrovne 3. alebo 4. st. </a:t>
            </a:r>
            <a:r>
              <a:rPr lang="sk-SK" b="1" dirty="0" smtClean="0"/>
              <a:t> </a:t>
            </a:r>
          </a:p>
          <a:p>
            <a:pPr algn="just"/>
            <a:r>
              <a:rPr lang="sk-SK" dirty="0" smtClean="0"/>
              <a:t>CPP vykonáva </a:t>
            </a:r>
            <a:r>
              <a:rPr lang="sk-SK" dirty="0"/>
              <a:t>odbornú činnosť </a:t>
            </a:r>
            <a:r>
              <a:rPr lang="sk-SK" dirty="0" err="1" smtClean="0"/>
              <a:t>o.i</a:t>
            </a:r>
            <a:r>
              <a:rPr lang="sk-SK" dirty="0" smtClean="0"/>
              <a:t> na </a:t>
            </a:r>
            <a:r>
              <a:rPr lang="sk-SK" dirty="0"/>
              <a:t>základe </a:t>
            </a:r>
            <a:r>
              <a:rPr lang="sk-SK" dirty="0" smtClean="0"/>
              <a:t>rozhodnutia súdu/orgánu SPOD a SK o výchovnom opatrení</a:t>
            </a:r>
          </a:p>
          <a:p>
            <a:pPr algn="just"/>
            <a:r>
              <a:rPr lang="sk-SK" dirty="0" smtClean="0"/>
              <a:t>Špecializované CPP </a:t>
            </a:r>
            <a:r>
              <a:rPr lang="sk-SK" dirty="0"/>
              <a:t>vykonáva odbornú činnosť </a:t>
            </a:r>
            <a:r>
              <a:rPr lang="sk-SK" dirty="0" err="1"/>
              <a:t>o.i</a:t>
            </a:r>
            <a:r>
              <a:rPr lang="sk-SK" dirty="0"/>
              <a:t> na základe </a:t>
            </a:r>
            <a:r>
              <a:rPr lang="sk-SK" dirty="0" smtClean="0"/>
              <a:t>rozhodnutia súdu – VO/NO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03731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4130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Základné právne predpisy</a:t>
            </a:r>
            <a:endParaRPr lang="sk-SK" sz="28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09255"/>
            <a:ext cx="10515600" cy="4867707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sk-SK" dirty="0" smtClean="0">
                <a:hlinkClick r:id="rId2"/>
              </a:rPr>
              <a:t>zákon </a:t>
            </a:r>
            <a:r>
              <a:rPr lang="sk-SK" dirty="0">
                <a:hlinkClick r:id="rId2"/>
              </a:rPr>
              <a:t>č. 305/2005 Z. z. o sociálnoprávnej ochrane detí a o sociálnej kuratele a o zmene a doplnení niektorých zákonov v znení neskorších predpisov</a:t>
            </a:r>
            <a:r>
              <a:rPr lang="sk-SK" dirty="0"/>
              <a:t> (ďalej len „zákon č. 305/2005 Z. z.), </a:t>
            </a:r>
          </a:p>
          <a:p>
            <a:pPr lvl="0" algn="just"/>
            <a:r>
              <a:rPr lang="sk-SK" dirty="0">
                <a:hlinkClick r:id="rId3"/>
              </a:rPr>
              <a:t>vyhláška MPSVR SR č. 103/2018 Z. z., ktorou sa vykonávajú niektoré ustanovenia zákona č. 305/2005 Z. z.</a:t>
            </a:r>
            <a:r>
              <a:rPr lang="sk-SK" dirty="0"/>
              <a:t>, </a:t>
            </a:r>
          </a:p>
          <a:p>
            <a:pPr lvl="0" algn="just"/>
            <a:r>
              <a:rPr lang="sk-SK" dirty="0">
                <a:hlinkClick r:id="rId4"/>
              </a:rPr>
              <a:t>zákon č. 376/2022 Z. z. o profesionálnych náhradných rodičoch a o zmene a doplnení niektorých zákonov</a:t>
            </a:r>
            <a:r>
              <a:rPr lang="sk-SK" dirty="0"/>
              <a:t>,</a:t>
            </a:r>
          </a:p>
          <a:p>
            <a:pPr lvl="0" algn="just"/>
            <a:r>
              <a:rPr lang="sk-SK" dirty="0">
                <a:hlinkClick r:id="rId5"/>
              </a:rPr>
              <a:t>zákon č. 36/2005 Z. z. o rodine a o zmene a doplnení niektorých zákonov v znení neskorších predpisov</a:t>
            </a:r>
            <a:r>
              <a:rPr lang="sk-SK" dirty="0"/>
              <a:t> (ďalej len „zákon  č. 36/2005 Z. z.“),</a:t>
            </a:r>
          </a:p>
          <a:p>
            <a:pPr lvl="0" algn="just"/>
            <a:r>
              <a:rPr lang="sk-SK" dirty="0"/>
              <a:t>Civilný </a:t>
            </a:r>
            <a:r>
              <a:rPr lang="sk-SK" dirty="0" err="1"/>
              <a:t>mimosporový</a:t>
            </a:r>
            <a:r>
              <a:rPr lang="sk-SK" dirty="0"/>
              <a:t> poriadok</a:t>
            </a:r>
          </a:p>
          <a:p>
            <a:pPr lvl="0" algn="just"/>
            <a:r>
              <a:rPr lang="sk-SK" dirty="0"/>
              <a:t>Trestný zákon</a:t>
            </a:r>
          </a:p>
          <a:p>
            <a:pPr lvl="0" algn="just"/>
            <a:r>
              <a:rPr lang="sk-SK" dirty="0"/>
              <a:t>Trestný poriadok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8768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sk-SK" sz="3300" dirty="0" smtClean="0"/>
              <a:t/>
            </a:r>
            <a:br>
              <a:rPr lang="sk-SK" sz="3300" dirty="0" smtClean="0"/>
            </a:br>
            <a:r>
              <a:rPr lang="sk-SK" sz="2700" b="1" dirty="0" smtClean="0">
                <a:latin typeface="+mn-lt"/>
              </a:rPr>
              <a:t>Orgán </a:t>
            </a:r>
            <a:r>
              <a:rPr lang="sk-SK" sz="2700" b="1" dirty="0">
                <a:latin typeface="+mn-lt"/>
              </a:rPr>
              <a:t>SPOD a SK vykonáva alebo zabezpečuje vykonávanie rôznych opatrení</a:t>
            </a:r>
            <a:r>
              <a:rPr lang="sk-SK" sz="2700" dirty="0">
                <a:latin typeface="+mn-lt"/>
              </a:rPr>
              <a:t/>
            </a:r>
            <a:br>
              <a:rPr lang="sk-SK" sz="2700" dirty="0">
                <a:latin typeface="+mn-lt"/>
              </a:rPr>
            </a:br>
            <a:endParaRPr lang="sk-SK" sz="27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/>
              <a:t>Opatrenia sociálnej kurately detí 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76402"/>
              </p:ext>
            </p:extLst>
          </p:nvPr>
        </p:nvGraphicFramePr>
        <p:xfrm>
          <a:off x="838200" y="1560468"/>
          <a:ext cx="10515600" cy="4507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9264">
                  <a:extLst>
                    <a:ext uri="{9D8B030D-6E8A-4147-A177-3AD203B41FA5}">
                      <a16:colId xmlns:a16="http://schemas.microsoft.com/office/drawing/2014/main" val="287039673"/>
                    </a:ext>
                  </a:extLst>
                </a:gridCol>
                <a:gridCol w="5538354">
                  <a:extLst>
                    <a:ext uri="{9D8B030D-6E8A-4147-A177-3AD203B41FA5}">
                      <a16:colId xmlns:a16="http://schemas.microsoft.com/office/drawing/2014/main" val="132907199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643985413"/>
                    </a:ext>
                  </a:extLst>
                </a:gridCol>
                <a:gridCol w="2230582">
                  <a:extLst>
                    <a:ext uri="{9D8B030D-6E8A-4147-A177-3AD203B41FA5}">
                      <a16:colId xmlns:a16="http://schemas.microsoft.com/office/drawing/2014/main" val="1341848812"/>
                    </a:ext>
                  </a:extLst>
                </a:gridCol>
              </a:tblGrid>
              <a:tr h="38180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Výkon opatrení sociálnej kurately detí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2024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2025*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121895"/>
                  </a:ext>
                </a:extLst>
              </a:tr>
              <a:tr h="44120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Celkový počet detí v roku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86 537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90 </a:t>
                      </a:r>
                      <a:r>
                        <a:rPr lang="sk-SK" sz="2400" dirty="0" smtClean="0">
                          <a:effectLst/>
                          <a:latin typeface="+mn-lt"/>
                        </a:rPr>
                        <a:t>409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822420"/>
                  </a:ext>
                </a:extLst>
              </a:tr>
              <a:tr h="38605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Počet detí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14 712/7193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 smtClean="0">
                          <a:effectLst/>
                          <a:latin typeface="+mn-lt"/>
                        </a:rPr>
                        <a:t>15521/7422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620970"/>
                  </a:ext>
                </a:extLst>
              </a:tr>
              <a:tr h="381808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Z toho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Trestná činnosť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1284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1164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8618517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Činnosť inak trestná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313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335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0668048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Podpora v priestupkovom konaní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2880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3108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3192335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Diagnostikované poruchy správania 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671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702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172502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Problémy s drogami/iné závislosti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220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246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9768663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Zanedbávanie povinnej školskej dochádzky 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6646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6964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7919744"/>
                  </a:ext>
                </a:extLst>
              </a:tr>
              <a:tr h="381808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 </a:t>
                      </a:r>
                      <a:r>
                        <a:rPr kumimoji="0" lang="sk-SK" altLang="sk-SK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kumimoji="0" lang="sk-SK" altLang="sk-SK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*predbežné údaje za rok 2025</a:t>
                      </a:r>
                      <a:endParaRPr kumimoji="0" lang="sk-SK" altLang="sk-SK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6063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0292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266"/>
          </a:xfrm>
        </p:spPr>
        <p:txBody>
          <a:bodyPr>
            <a:noAutofit/>
          </a:bodyPr>
          <a:lstStyle/>
          <a:p>
            <a:r>
              <a:rPr lang="sk-SK" sz="3200" b="1" dirty="0">
                <a:latin typeface="+mn-lt"/>
              </a:rPr>
              <a:t>Orgán SPOD a SK vykonáva alebo zabezpečuje vykonávanie rôznych </a:t>
            </a:r>
            <a:r>
              <a:rPr lang="sk-SK" sz="3200" b="1" dirty="0" smtClean="0">
                <a:latin typeface="+mn-lt"/>
              </a:rPr>
              <a:t>opatrení – výkon sociálnej kurately detí napr.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53392"/>
            <a:ext cx="10515600" cy="502357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700" dirty="0" smtClean="0"/>
              <a:t>Oblasť </a:t>
            </a:r>
            <a:r>
              <a:rPr lang="sk-SK" sz="2700" dirty="0"/>
              <a:t>trestnej činnosti </a:t>
            </a:r>
          </a:p>
          <a:p>
            <a:pPr lvl="1" algn="just"/>
            <a:r>
              <a:rPr lang="sk-SK" sz="2700" dirty="0"/>
              <a:t>plní úlohy v trestnom konaní podľa </a:t>
            </a:r>
            <a:r>
              <a:rPr lang="sk-SK" sz="2700" dirty="0" smtClean="0"/>
              <a:t>TZ a TP  </a:t>
            </a:r>
            <a:endParaRPr lang="sk-SK" sz="2700" dirty="0"/>
          </a:p>
          <a:p>
            <a:pPr lvl="1" algn="just"/>
            <a:r>
              <a:rPr lang="sk-SK" sz="2700" dirty="0"/>
              <a:t>zisťuje a oznamuje OČTK a súdu dôležité skutočnosti o vývine mladistvého, životných udalostiach, ktoré ovplyvnili jeho správanie, o vzťahoch v rodine, v škole, o jeho rodinných pomeroch, o rodinnom </a:t>
            </a:r>
            <a:r>
              <a:rPr lang="sk-SK" sz="2700" dirty="0" smtClean="0"/>
              <a:t>a</a:t>
            </a:r>
            <a:r>
              <a:rPr lang="sk-SK" sz="2700" dirty="0"/>
              <a:t> sociálnom prostredí, </a:t>
            </a:r>
          </a:p>
          <a:p>
            <a:pPr lvl="1" algn="just"/>
            <a:r>
              <a:rPr lang="sk-SK" sz="2700" dirty="0"/>
              <a:t>udržiava kontakt s mladistvým počas výkonu trestu odňatia slobody/väzby/ochrannej výchovy/</a:t>
            </a:r>
            <a:r>
              <a:rPr lang="sk-SK" sz="2700" dirty="0" err="1"/>
              <a:t>detencie</a:t>
            </a:r>
            <a:r>
              <a:rPr lang="sk-SK" sz="2700" dirty="0"/>
              <a:t> a spolupôsobí pri jeho prevýchove a riešení problémov, </a:t>
            </a:r>
          </a:p>
          <a:p>
            <a:pPr lvl="1" algn="just"/>
            <a:r>
              <a:rPr lang="sk-SK" sz="2700" dirty="0"/>
              <a:t>podieľa sa na príprave mladistvého na prepustenie, </a:t>
            </a:r>
            <a:r>
              <a:rPr lang="sk-SK" sz="2700" dirty="0" smtClean="0"/>
              <a:t>pracuje </a:t>
            </a:r>
            <a:r>
              <a:rPr lang="sk-SK" sz="2700" dirty="0"/>
              <a:t>s rodinou a pripravuje rodinu na návrat mladistvého do rodiny </a:t>
            </a:r>
          </a:p>
          <a:p>
            <a:pPr lvl="1" algn="just"/>
            <a:r>
              <a:rPr lang="sk-SK" sz="2700" dirty="0"/>
              <a:t>pomáha mladistvému po prepustení, </a:t>
            </a:r>
          </a:p>
          <a:p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3406787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8430"/>
          </a:xfrm>
        </p:spPr>
        <p:txBody>
          <a:bodyPr>
            <a:normAutofit/>
          </a:bodyPr>
          <a:lstStyle/>
          <a:p>
            <a:pPr algn="just"/>
            <a:r>
              <a:rPr lang="sk-SK" sz="2800" b="1" dirty="0">
                <a:latin typeface="+mn-lt"/>
              </a:rPr>
              <a:t>Orgán SPOD a SK vykonáva alebo zabezpečuje vykonávanie rôznych opatrení – výkon sociálnej kurately detí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27464"/>
            <a:ext cx="10515600" cy="4649499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8000" dirty="0" smtClean="0"/>
              <a:t>oblasť priestupkov  </a:t>
            </a:r>
          </a:p>
          <a:p>
            <a:pPr lvl="1" algn="just"/>
            <a:r>
              <a:rPr lang="sk-SK" sz="8000" dirty="0" smtClean="0"/>
              <a:t>plní úlohy podľa Zákona o priestupkoch  </a:t>
            </a:r>
          </a:p>
          <a:p>
            <a:pPr lvl="1" algn="just"/>
            <a:r>
              <a:rPr lang="sk-SK" sz="8000" dirty="0" smtClean="0"/>
              <a:t>poskytuje pomoc mladistvému </a:t>
            </a:r>
          </a:p>
          <a:p>
            <a:pPr lvl="1" algn="just"/>
            <a:r>
              <a:rPr lang="sk-SK" sz="8000" dirty="0" smtClean="0"/>
              <a:t>navrhuje účasť mladistvého na </a:t>
            </a:r>
            <a:r>
              <a:rPr lang="sk-SK" sz="8000" dirty="0" err="1" smtClean="0"/>
              <a:t>probačnom</a:t>
            </a:r>
            <a:r>
              <a:rPr lang="sk-SK" sz="8000" dirty="0" smtClean="0"/>
              <a:t> programe alebo inom výchovnom programe, ak je to vzhľadom na osobu mladistvého vhodné a účelné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8000" dirty="0" smtClean="0"/>
              <a:t>oblasť závislostí </a:t>
            </a:r>
          </a:p>
          <a:p>
            <a:pPr lvl="1" algn="just"/>
            <a:r>
              <a:rPr lang="sk-SK" sz="8000" dirty="0" smtClean="0"/>
              <a:t>motivuje k diagnostike a liečbe </a:t>
            </a:r>
          </a:p>
          <a:p>
            <a:pPr lvl="1" algn="just"/>
            <a:r>
              <a:rPr lang="sk-SK" sz="8000" dirty="0" smtClean="0"/>
              <a:t>udržiava kontakt s dieťaťom počas liečby a resocializačného programu,</a:t>
            </a:r>
          </a:p>
          <a:p>
            <a:pPr lvl="1" algn="just"/>
            <a:r>
              <a:rPr lang="sk-SK" sz="8000" dirty="0" smtClean="0"/>
              <a:t>podieľa sa na príprave individuálneho resocializačného plánu s dieťaťom, ktoré vypracováva centrum pre deti a rodiny s resocializačným programom</a:t>
            </a:r>
          </a:p>
          <a:p>
            <a:pPr lvl="1" algn="just"/>
            <a:r>
              <a:rPr lang="sk-SK" sz="8000" dirty="0" smtClean="0"/>
              <a:t>pomáha dieťaťu po ukončení liečby a resocializačného programu</a:t>
            </a:r>
          </a:p>
          <a:p>
            <a:pPr lvl="1" algn="just"/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5963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3902"/>
          </a:xfrm>
        </p:spPr>
        <p:txBody>
          <a:bodyPr>
            <a:normAutofit/>
          </a:bodyPr>
          <a:lstStyle/>
          <a:p>
            <a:r>
              <a:rPr lang="sk-SK" sz="2800" b="1" dirty="0">
                <a:latin typeface="+mn-lt"/>
              </a:rPr>
              <a:t>Orgán SPOD a SK vykonáva alebo zabezpečuje vykonávanie rôznych opatrení – výkon sociálnej kurately detí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výchovné zariadenia</a:t>
            </a:r>
          </a:p>
          <a:p>
            <a:pPr lvl="1" algn="just"/>
            <a:r>
              <a:rPr lang="sk-SK" sz="3200" dirty="0"/>
              <a:t>udržiava s dieťaťom osobný kontakt </a:t>
            </a:r>
          </a:p>
          <a:p>
            <a:pPr lvl="1" algn="just"/>
            <a:r>
              <a:rPr lang="sk-SK" sz="3200" dirty="0"/>
              <a:t>podieľa sa na vyhodnocovaní a úprave individuálneho reedukačného programu  podľa Školského zákona </a:t>
            </a:r>
          </a:p>
          <a:p>
            <a:pPr lvl="1" algn="just"/>
            <a:r>
              <a:rPr lang="sk-SK" sz="3200" dirty="0"/>
              <a:t>plánuje výkon opatrení po prepustení dieťaťa z výchovného zariadenia v pláne sociálnej práce s dieťaťom</a:t>
            </a:r>
          </a:p>
          <a:p>
            <a:pPr lvl="1" algn="just"/>
            <a:r>
              <a:rPr lang="sk-SK" sz="3200" dirty="0"/>
              <a:t>vyjadruje sa k možnosti pobytu dieťaťa mimo výchovného zariadenia podľa školského </a:t>
            </a:r>
            <a:r>
              <a:rPr lang="sk-SK" sz="3200" dirty="0" smtClean="0"/>
              <a:t>zákona...  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1657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148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latin typeface="+mn-lt"/>
              </a:rPr>
              <a:t>Orgán SPOD a </a:t>
            </a:r>
            <a:r>
              <a:rPr lang="sk-SK" sz="2400" b="1" dirty="0" smtClean="0">
                <a:latin typeface="+mn-lt"/>
              </a:rPr>
              <a:t>SK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3"/>
            <a:ext cx="10515600" cy="523139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na </a:t>
            </a:r>
            <a:r>
              <a:rPr lang="sk-SK" dirty="0"/>
              <a:t>základe oznámenia zastupiteľského úradu (ZÚ), </a:t>
            </a:r>
            <a:r>
              <a:rPr lang="sk-SK" dirty="0" err="1"/>
              <a:t>MZVaEZ</a:t>
            </a:r>
            <a:r>
              <a:rPr lang="sk-SK" dirty="0"/>
              <a:t> SR, CIPC </a:t>
            </a:r>
            <a:r>
              <a:rPr lang="sk-SK" dirty="0" smtClean="0"/>
              <a:t>vykonáva opatrenia </a:t>
            </a:r>
            <a:r>
              <a:rPr lang="sk-SK" dirty="0"/>
              <a:t>na zabezpečenie </a:t>
            </a:r>
          </a:p>
          <a:p>
            <a:pPr lvl="1" algn="just"/>
            <a:r>
              <a:rPr lang="sk-SK" dirty="0"/>
              <a:t>návratu dieťaťa, </a:t>
            </a:r>
            <a:r>
              <a:rPr lang="sk-SK" b="1" dirty="0" smtClean="0"/>
              <a:t>ktoré má obvyklý pobyt na území SR </a:t>
            </a:r>
            <a:r>
              <a:rPr lang="sk-SK" dirty="0" smtClean="0"/>
              <a:t>a </a:t>
            </a:r>
            <a:r>
              <a:rPr lang="sk-SK" dirty="0"/>
              <a:t>nachádza sa na území iného štátu </a:t>
            </a:r>
            <a:r>
              <a:rPr lang="sk-SK" b="1" dirty="0"/>
              <a:t>bez sprievodu rodiča</a:t>
            </a:r>
            <a:r>
              <a:rPr lang="sk-SK" dirty="0"/>
              <a:t>, príbuzného alebo osoby, ktorá sa osobne stará o dieťa, </a:t>
            </a:r>
          </a:p>
          <a:p>
            <a:pPr lvl="1" algn="just"/>
            <a:r>
              <a:rPr lang="sk-SK" dirty="0"/>
              <a:t>premiestnenia dieťaťa, </a:t>
            </a:r>
            <a:r>
              <a:rPr lang="sk-SK" b="1" dirty="0"/>
              <a:t>ktoré sa narodilo na území iného štátu občanovi SR </a:t>
            </a:r>
            <a:r>
              <a:rPr lang="sk-SK" dirty="0"/>
              <a:t>a </a:t>
            </a:r>
            <a:r>
              <a:rPr lang="sk-SK" b="1" dirty="0"/>
              <a:t>je opustené, </a:t>
            </a:r>
            <a:r>
              <a:rPr lang="sk-SK" dirty="0"/>
              <a:t>na územie </a:t>
            </a:r>
            <a:r>
              <a:rPr lang="sk-SK" dirty="0" smtClean="0"/>
              <a:t>SR. </a:t>
            </a:r>
            <a:endParaRPr lang="sk-SK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Vykonáva opatrenia pre dieťa - štátneho príslušníka inej krajiny, ktoré sa nachádza na území SR bez sprievodu</a:t>
            </a:r>
          </a:p>
          <a:p>
            <a:pPr lvl="1" algn="just"/>
            <a:r>
              <a:rPr lang="sk-SK" dirty="0"/>
              <a:t>oznamuje ZÚ krajiny, v ktorej má MBS obvyklý pobyt, opatrenia prijaté v záujme </a:t>
            </a:r>
            <a:r>
              <a:rPr lang="sk-SK" b="1" dirty="0"/>
              <a:t>návratu/premiestnenia</a:t>
            </a:r>
            <a:r>
              <a:rPr lang="sk-SK" dirty="0"/>
              <a:t> do domovskej </a:t>
            </a:r>
            <a:r>
              <a:rPr lang="sk-SK" dirty="0" smtClean="0"/>
              <a:t>krajiny (</a:t>
            </a:r>
            <a:r>
              <a:rPr lang="sk-SK" b="1" dirty="0" smtClean="0"/>
              <a:t>ak ide o bezpečnú krajinu)</a:t>
            </a:r>
            <a:r>
              <a:rPr lang="sk-SK" dirty="0" smtClean="0"/>
              <a:t> </a:t>
            </a:r>
          </a:p>
          <a:p>
            <a:pPr lvl="1" algn="just"/>
            <a:r>
              <a:rPr lang="sk-SK" dirty="0" smtClean="0"/>
              <a:t>navrhuje </a:t>
            </a:r>
            <a:r>
              <a:rPr lang="sk-SK" dirty="0"/>
              <a:t>ZU úradu krajiny, v ktorej nemá ani MBS ani jeho rodiča/blízka osoba obvyklý pobyt ale v ktorej sa </a:t>
            </a:r>
            <a:r>
              <a:rPr lang="sk-SK" dirty="0" smtClean="0"/>
              <a:t>nachádzajú </a:t>
            </a:r>
            <a:r>
              <a:rPr lang="sk-SK" dirty="0"/>
              <a:t>ich </a:t>
            </a:r>
            <a:r>
              <a:rPr lang="sk-SK" b="1" dirty="0"/>
              <a:t>zlúčenie</a:t>
            </a:r>
            <a:r>
              <a:rPr lang="sk-SK" dirty="0"/>
              <a:t> a </a:t>
            </a:r>
            <a:r>
              <a:rPr lang="sk-SK" dirty="0" smtClean="0"/>
              <a:t>opatrenia v </a:t>
            </a:r>
            <a:r>
              <a:rPr lang="sk-SK" dirty="0"/>
              <a:t>záujme </a:t>
            </a:r>
            <a:r>
              <a:rPr lang="sk-SK" dirty="0" smtClean="0"/>
              <a:t>zlúčenia</a:t>
            </a:r>
            <a:r>
              <a:rPr lang="sk-SK" dirty="0"/>
              <a:t>, </a:t>
            </a:r>
          </a:p>
          <a:p>
            <a:pPr lvl="1" algn="just"/>
            <a:r>
              <a:rPr lang="sk-SK" dirty="0"/>
              <a:t>podáva vyhlásenie podľa zákona o azyle, ak nie je možný návrat/premiestnenie alebo zlúčenie alebo na žiadosť MBS, </a:t>
            </a:r>
          </a:p>
          <a:p>
            <a:pPr lvl="1" algn="just"/>
            <a:r>
              <a:rPr lang="sk-SK" dirty="0"/>
              <a:t>vykonáva funkciu poručníka,  </a:t>
            </a:r>
          </a:p>
          <a:p>
            <a:pPr lvl="1" algn="just"/>
            <a:r>
              <a:rPr lang="sk-SK" dirty="0"/>
              <a:t>zabezpečuje MBS právnu </a:t>
            </a:r>
            <a:r>
              <a:rPr lang="sk-SK" dirty="0" smtClean="0"/>
              <a:t>pomoc, na </a:t>
            </a:r>
            <a:r>
              <a:rPr lang="sk-SK" dirty="0"/>
              <a:t>jeho žiadosť právne poradenstvo</a:t>
            </a:r>
          </a:p>
          <a:p>
            <a:pPr lvl="1" algn="just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146076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71500"/>
            <a:ext cx="10515600" cy="498764"/>
          </a:xfrm>
        </p:spPr>
        <p:txBody>
          <a:bodyPr>
            <a:normAutofit fontScale="90000"/>
          </a:bodyPr>
          <a:lstStyle/>
          <a:p>
            <a:r>
              <a:rPr lang="sk-SK" sz="2700" b="1" dirty="0">
                <a:latin typeface="+mn-lt"/>
              </a:rPr>
              <a:t>Orgán SPOD a SK vykonáva alebo zabezpečuje vykonávanie </a:t>
            </a:r>
            <a:r>
              <a:rPr lang="sk-SK" sz="2700" b="1" dirty="0" smtClean="0">
                <a:latin typeface="+mn-lt"/>
              </a:rPr>
              <a:t>rôznych opatrení</a:t>
            </a:r>
            <a:r>
              <a:rPr lang="sk-SK" b="1" dirty="0">
                <a:latin typeface="+mn-lt"/>
              </a:rPr>
              <a:t/>
            </a:r>
            <a:br>
              <a:rPr lang="sk-SK" b="1" dirty="0">
                <a:latin typeface="+mn-lt"/>
              </a:rPr>
            </a:br>
            <a:endParaRPr lang="sk-SK" sz="13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57299"/>
            <a:ext cx="10515600" cy="49196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3200" b="1" dirty="0"/>
              <a:t>Orgán SPOD a SK podáva návrhy na súd </a:t>
            </a:r>
            <a:r>
              <a:rPr lang="sk-SK" sz="3200" b="1" dirty="0" smtClean="0"/>
              <a:t>na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nariadenie </a:t>
            </a:r>
            <a:r>
              <a:rPr lang="sk-SK" sz="3600" dirty="0"/>
              <a:t>neodkladného </a:t>
            </a:r>
            <a:r>
              <a:rPr lang="sk-SK" sz="3600" dirty="0" smtClean="0"/>
              <a:t>opatrenia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určenie otcovstva, na </a:t>
            </a:r>
            <a:r>
              <a:rPr lang="sk-SK" sz="3600" dirty="0"/>
              <a:t>zapretie otcovstva </a:t>
            </a:r>
            <a:endParaRPr lang="sk-SK" sz="3600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začatie </a:t>
            </a:r>
            <a:r>
              <a:rPr lang="sk-SK" sz="3600" dirty="0"/>
              <a:t>konania o splnení podmienok osvojiteľnosti</a:t>
            </a:r>
            <a:r>
              <a:rPr lang="sk-SK" sz="3600" dirty="0" smtClean="0"/>
              <a:t>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nariadenie </a:t>
            </a:r>
            <a:r>
              <a:rPr lang="sk-SK" sz="3600" dirty="0"/>
              <a:t>ústavnej starostlivosti alebo zrušenie ústavnej </a:t>
            </a:r>
            <a:r>
              <a:rPr lang="sk-SK" sz="3600" dirty="0" smtClean="0"/>
              <a:t>starostlivosti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uloženie alebo </a:t>
            </a:r>
            <a:r>
              <a:rPr lang="sk-SK" sz="3600" dirty="0"/>
              <a:t>zrušenie výchovného </a:t>
            </a:r>
            <a:r>
              <a:rPr lang="sk-SK" sz="3600" dirty="0" smtClean="0"/>
              <a:t>opatrenia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 </a:t>
            </a:r>
            <a:r>
              <a:rPr lang="sk-SK" sz="3600" dirty="0"/>
              <a:t>vykonanie zásahu do rodičovských práv a </a:t>
            </a:r>
            <a:r>
              <a:rPr lang="sk-SK" sz="3600" dirty="0" smtClean="0"/>
              <a:t>povinností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817198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123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latin typeface="+mn-lt"/>
              </a:rPr>
              <a:t>„súdne funkcie“</a:t>
            </a:r>
            <a:endParaRPr lang="sk-SK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94955"/>
            <a:ext cx="10515600" cy="4982008"/>
          </a:xfrm>
        </p:spPr>
        <p:txBody>
          <a:bodyPr/>
          <a:lstStyle/>
          <a:p>
            <a:pPr algn="just"/>
            <a:r>
              <a:rPr lang="sk-SK" sz="3600" dirty="0" smtClean="0"/>
              <a:t>výkon funkcie procesného tzv. kolízneho opatrovníka podľa </a:t>
            </a:r>
            <a:r>
              <a:rPr lang="sk-SK" sz="3600" dirty="0"/>
              <a:t>zákona o rodine/CMP </a:t>
            </a:r>
          </a:p>
          <a:p>
            <a:pPr lvl="0" algn="just"/>
            <a:r>
              <a:rPr lang="sk-SK" sz="3600" dirty="0" smtClean="0"/>
              <a:t>výkon funkcie </a:t>
            </a:r>
            <a:r>
              <a:rPr lang="sk-SK" sz="3600" dirty="0"/>
              <a:t>opatrovníka podľa </a:t>
            </a:r>
            <a:r>
              <a:rPr lang="sk-SK" sz="3600" dirty="0" smtClean="0"/>
              <a:t>zákona o rodine </a:t>
            </a:r>
            <a:endParaRPr lang="sk-SK" sz="3600" dirty="0"/>
          </a:p>
          <a:p>
            <a:pPr lvl="0" algn="just"/>
            <a:r>
              <a:rPr lang="sk-SK" sz="3600" dirty="0" smtClean="0"/>
              <a:t>výkon funkciu </a:t>
            </a:r>
            <a:r>
              <a:rPr lang="sk-SK" sz="3600" dirty="0"/>
              <a:t>poručníka maloletému bez </a:t>
            </a:r>
            <a:r>
              <a:rPr lang="sk-SK" sz="3600" dirty="0" smtClean="0"/>
              <a:t>sprievodu </a:t>
            </a:r>
            <a:endParaRPr lang="sk-SK" sz="36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42994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4520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Deti žijúce mimo vlastnej rodiny </a:t>
            </a:r>
            <a:r>
              <a:rPr lang="sk-SK" sz="2400" b="1" dirty="0" smtClean="0">
                <a:latin typeface="+mn-lt"/>
              </a:rPr>
              <a:t>– „náhradné rodiny“ 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19646"/>
            <a:ext cx="10515600" cy="4857317"/>
          </a:xfrm>
        </p:spPr>
        <p:txBody>
          <a:bodyPr>
            <a:normAutofit/>
          </a:bodyPr>
          <a:lstStyle/>
          <a:p>
            <a:pPr algn="just"/>
            <a:r>
              <a:rPr lang="sk-SK" sz="3200" b="1" dirty="0" smtClean="0"/>
              <a:t>Náhradná starostlivosť (ZOR) </a:t>
            </a:r>
            <a:r>
              <a:rPr lang="sk-SK" sz="3200" dirty="0" smtClean="0"/>
              <a:t>- náhradná osobná starostlivosť, pestúnska starostlivosť, ústavná starostlivosť 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Osvojenie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Poručníctvo, ak sa poručník osobne stará o dieťa</a:t>
            </a:r>
          </a:p>
          <a:p>
            <a:pPr algn="just"/>
            <a:r>
              <a:rPr lang="sk-SK" sz="3200" b="1" dirty="0" smtClean="0"/>
              <a:t>Náhradná rodinná starostlivosť </a:t>
            </a:r>
            <a:r>
              <a:rPr lang="sk-SK" sz="3200" dirty="0" smtClean="0"/>
              <a:t>– pojem zavedený na účely sprostredkovania osvojenia a pestúnskej starostlivosti  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Starostlivosť fyzických osôb na základe neodkladného opatrenia</a:t>
            </a:r>
            <a:endParaRPr lang="sk-SK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4928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solidFill>
                  <a:schemeClr val="tx1"/>
                </a:solidFill>
                <a:latin typeface="+mn-lt"/>
              </a:rPr>
              <a:t>Deti žijúce mimo vlastnej rodiny -</a:t>
            </a:r>
            <a:r>
              <a:rPr lang="sk-SK" sz="2400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sk-SK" sz="2400" dirty="0" smtClean="0">
                <a:latin typeface="+mn-lt"/>
              </a:rPr>
              <a:t>ákladná vnútorná štruktúra (predbežné údaje za rok 2025)</a:t>
            </a:r>
            <a:endParaRPr lang="cs-CZ" sz="24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7918" y="1184564"/>
            <a:ext cx="9777846" cy="5268772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sk-SK" b="1" u="sng" dirty="0" smtClean="0"/>
              <a:t>Náhradné rodiny</a:t>
            </a:r>
            <a:endParaRPr lang="cs-CZ" b="1" u="sng" dirty="0" smtClean="0"/>
          </a:p>
          <a:p>
            <a:pPr lvl="1" algn="just"/>
            <a:r>
              <a:rPr lang="sk-SK" sz="3200" dirty="0" smtClean="0"/>
              <a:t>náhradná osobná starostlivosť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 12 – 7434 detí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 - 967 detí</a:t>
            </a:r>
            <a:endParaRPr lang="cs-CZ" sz="2800" dirty="0" smtClean="0"/>
          </a:p>
          <a:p>
            <a:pPr lvl="1" algn="just"/>
            <a:r>
              <a:rPr lang="sk-SK" sz="3200" dirty="0" smtClean="0"/>
              <a:t>pestúnska starostlivosť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 12.- 801detí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– 62 detí</a:t>
            </a:r>
            <a:endParaRPr lang="cs-CZ" sz="2800" dirty="0" smtClean="0"/>
          </a:p>
          <a:p>
            <a:pPr lvl="1" algn="just"/>
            <a:r>
              <a:rPr lang="sk-SK" sz="3200" dirty="0" smtClean="0"/>
              <a:t>poručníctvo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31.12. – 808 detí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 - 223 detí</a:t>
            </a:r>
          </a:p>
          <a:p>
            <a:pPr lvl="1" algn="just"/>
            <a:r>
              <a:rPr lang="sk-SK" sz="3200" dirty="0" smtClean="0"/>
              <a:t>osvojenie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err="1" smtClean="0"/>
              <a:t>predosvojiteľská</a:t>
            </a:r>
            <a:r>
              <a:rPr lang="sk-SK" sz="2800" dirty="0" smtClean="0"/>
              <a:t> starostlivosť – 158 detí/5 detí MO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osvojenie -244/3 detí MO</a:t>
            </a:r>
          </a:p>
        </p:txBody>
      </p:sp>
    </p:spTree>
    <p:extLst>
      <p:ext uri="{BB962C8B-B14F-4D97-AF65-F5344CB8AC3E}">
        <p14:creationId xmlns:p14="http://schemas.microsoft.com/office/powerpoint/2010/main" val="8494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484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Orgán </a:t>
            </a:r>
            <a:r>
              <a:rPr lang="sk-SK" sz="2400" b="1" dirty="0" smtClean="0">
                <a:latin typeface="+mn-lt"/>
              </a:rPr>
              <a:t>/určený orgán SPOD </a:t>
            </a:r>
            <a:r>
              <a:rPr lang="sk-SK" sz="2400" b="1" dirty="0">
                <a:latin typeface="+mn-lt"/>
              </a:rPr>
              <a:t>a SK vykonáva alebo zabezpečuje vykonávanie rôznych </a:t>
            </a:r>
            <a:r>
              <a:rPr lang="sk-SK" sz="2400" b="1" dirty="0" smtClean="0">
                <a:latin typeface="+mn-lt"/>
              </a:rPr>
              <a:t>opatrení – sprostredkovanie NRS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32610"/>
            <a:ext cx="10515600" cy="504435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sk-SK" sz="3800" dirty="0"/>
              <a:t>Sprostredkovanie náhradnej rodinnej starostlivosti (NRS)</a:t>
            </a:r>
          </a:p>
          <a:p>
            <a:pPr lvl="1" algn="just"/>
            <a:r>
              <a:rPr lang="sk-SK" sz="3800" b="1" dirty="0"/>
              <a:t>vedenie prehľadu detí</a:t>
            </a:r>
            <a:r>
              <a:rPr lang="sk-SK" sz="3800" dirty="0"/>
              <a:t>, ktorým treba sprostredkovať NRS, </a:t>
            </a:r>
          </a:p>
          <a:p>
            <a:pPr lvl="1" algn="just"/>
            <a:r>
              <a:rPr lang="sk-SK" sz="3800" b="1" dirty="0"/>
              <a:t>evidencia žiadostí </a:t>
            </a:r>
            <a:r>
              <a:rPr lang="sk-SK" sz="3800" dirty="0"/>
              <a:t>fyzických osôb, ktoré majú záujem stať sa pestúnom alebo osvojiteľom, </a:t>
            </a:r>
            <a:r>
              <a:rPr lang="sk-SK" sz="3800" b="1" dirty="0"/>
              <a:t>o zapísanie do zoznamu žiadateľov </a:t>
            </a:r>
          </a:p>
          <a:p>
            <a:pPr lvl="1" algn="just"/>
            <a:r>
              <a:rPr lang="sk-SK" sz="3800" b="1" dirty="0"/>
              <a:t>príprava, posúdenie a odporúčanie fyzickej osoby ktorá má záujem stať sa pestúnom alebo osvojiteľom na zapísanie do zoznamu žiadateľov, </a:t>
            </a:r>
          </a:p>
          <a:p>
            <a:pPr lvl="1" algn="just"/>
            <a:r>
              <a:rPr lang="sk-SK" sz="3800" dirty="0"/>
              <a:t>rozhodovanie o zapísaní do zoznamu žiadateľov, </a:t>
            </a:r>
          </a:p>
          <a:p>
            <a:pPr lvl="1" algn="just"/>
            <a:r>
              <a:rPr lang="sk-SK" sz="3800" b="1" dirty="0"/>
              <a:t>vedenie zoznamu žiadateľov</a:t>
            </a:r>
            <a:r>
              <a:rPr lang="sk-SK" sz="3800" dirty="0"/>
              <a:t>, </a:t>
            </a:r>
          </a:p>
          <a:p>
            <a:pPr lvl="1" algn="just"/>
            <a:r>
              <a:rPr lang="sk-SK" sz="3800" dirty="0"/>
              <a:t>sprostredkovanie nadviazania osobného vzťahu medzi dieťaťom, ktorému treba sprostredkovať </a:t>
            </a:r>
            <a:r>
              <a:rPr lang="sk-SK" sz="3800" dirty="0" smtClean="0"/>
              <a:t>NRS, </a:t>
            </a:r>
            <a:r>
              <a:rPr lang="sk-SK" sz="3800" dirty="0"/>
              <a:t>a žiadateľom o pestúnsku starostlivosť alebo o osvojenie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75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966"/>
          </a:xfrm>
        </p:spPr>
        <p:txBody>
          <a:bodyPr>
            <a:noAutofit/>
          </a:bodyPr>
          <a:lstStyle/>
          <a:p>
            <a:pPr algn="just"/>
            <a:r>
              <a:rPr lang="sk-SK" sz="3600" b="1" dirty="0">
                <a:latin typeface="+mn-lt"/>
              </a:rPr>
              <a:t>Subjekty vykonávajúce opatrenia </a:t>
            </a:r>
            <a:r>
              <a:rPr lang="sk-SK" sz="3600" b="1" dirty="0" smtClean="0">
                <a:latin typeface="+mn-lt"/>
              </a:rPr>
              <a:t> SPOD </a:t>
            </a:r>
            <a:r>
              <a:rPr lang="sk-SK" sz="3600" b="1" dirty="0">
                <a:latin typeface="+mn-lt"/>
              </a:rPr>
              <a:t>a SK</a:t>
            </a:r>
            <a:endParaRPr lang="cs-CZ" sz="36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955964"/>
            <a:ext cx="10716491" cy="556938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sz="3600" b="1" dirty="0"/>
              <a:t>Štátna správa:  </a:t>
            </a:r>
            <a:endParaRPr lang="sk-SK" sz="3600" b="1" dirty="0" smtClean="0"/>
          </a:p>
          <a:p>
            <a:pPr lvl="1" algn="just"/>
            <a:r>
              <a:rPr lang="sk-SK" sz="3200" dirty="0" smtClean="0"/>
              <a:t>Ústredie </a:t>
            </a:r>
            <a:r>
              <a:rPr lang="sk-SK" sz="3200" dirty="0"/>
              <a:t>práce, sociálnych vecí a rodiny </a:t>
            </a:r>
            <a:endParaRPr lang="sk-SK" sz="3200" dirty="0" smtClean="0"/>
          </a:p>
          <a:p>
            <a:pPr lvl="1" algn="just"/>
            <a:r>
              <a:rPr lang="sk-SK" sz="3200" dirty="0" smtClean="0"/>
              <a:t>úrady </a:t>
            </a:r>
            <a:r>
              <a:rPr lang="sk-SK" sz="3200" dirty="0" err="1" smtClean="0"/>
              <a:t>PSVaR</a:t>
            </a:r>
            <a:r>
              <a:rPr lang="sk-SK" sz="3200" dirty="0" smtClean="0"/>
              <a:t> </a:t>
            </a:r>
            <a:r>
              <a:rPr lang="sk-SK" sz="3200" dirty="0"/>
              <a:t>(</a:t>
            </a:r>
            <a:r>
              <a:rPr lang="sk-SK" sz="3200" dirty="0" smtClean="0"/>
              <a:t>46/79); určené </a:t>
            </a:r>
            <a:r>
              <a:rPr lang="sk-SK" sz="3200" dirty="0" err="1" smtClean="0"/>
              <a:t>UPSVaR</a:t>
            </a:r>
            <a:r>
              <a:rPr lang="sk-SK" sz="3200" dirty="0" smtClean="0"/>
              <a:t> (8)</a:t>
            </a:r>
          </a:p>
          <a:p>
            <a:pPr lvl="1" algn="just"/>
            <a:r>
              <a:rPr lang="sk-SK" sz="3200" dirty="0" smtClean="0"/>
              <a:t>Centrum pre medzinárodnoprávnu ochranu detí a mládeže</a:t>
            </a:r>
            <a:endParaRPr lang="sk-SK" sz="3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600" b="1" dirty="0"/>
              <a:t>Samospráva: </a:t>
            </a:r>
            <a:r>
              <a:rPr lang="sk-SK" sz="3600" dirty="0"/>
              <a:t>VÚC (8),obce (2928)</a:t>
            </a:r>
            <a:endParaRPr lang="cs-CZ" sz="36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600" b="1" dirty="0"/>
              <a:t>MVO: </a:t>
            </a:r>
          </a:p>
          <a:p>
            <a:pPr lvl="1" algn="just"/>
            <a:r>
              <a:rPr lang="sk-SK" sz="3200" dirty="0" smtClean="0"/>
              <a:t>právnické</a:t>
            </a:r>
            <a:r>
              <a:rPr lang="sk-SK" sz="3200" dirty="0"/>
              <a:t>, fyzické osoby</a:t>
            </a:r>
          </a:p>
          <a:p>
            <a:pPr lvl="1" algn="just"/>
            <a:r>
              <a:rPr lang="sk-SK" sz="3200" dirty="0" smtClean="0"/>
              <a:t>akreditované  </a:t>
            </a:r>
            <a:r>
              <a:rPr lang="sk-SK" sz="3200" dirty="0"/>
              <a:t>subjekty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600" b="1" dirty="0"/>
              <a:t>výkon samostatnej praxe sociálneho </a:t>
            </a:r>
            <a:r>
              <a:rPr lang="sk-SK" sz="3600" b="1" dirty="0" smtClean="0"/>
              <a:t>pracovníka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sk-SK" sz="3600" b="1" dirty="0" smtClean="0"/>
              <a:t>zariadenia  - CDR</a:t>
            </a:r>
            <a:endParaRPr lang="sk-SK" sz="36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cs-CZ" sz="3600" b="1" dirty="0"/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116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4130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Deti žijúce mimo vlastnej rodiny -základná vnútorná štruktúra (predbežné údaje za rok 2025</a:t>
            </a:r>
            <a:r>
              <a:rPr lang="sk-SK" sz="2400" b="1" dirty="0" smtClean="0">
                <a:latin typeface="+mn-lt"/>
              </a:rPr>
              <a:t>) -zariadenia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26127"/>
            <a:ext cx="10515600" cy="49508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sk-SK" b="1" u="sng" dirty="0" smtClean="0"/>
          </a:p>
          <a:p>
            <a:pPr marL="0" indent="0" algn="just">
              <a:buNone/>
            </a:pPr>
            <a:r>
              <a:rPr lang="sk-SK" sz="3200" b="1" u="sng" dirty="0" smtClean="0"/>
              <a:t>Zariadenia k 31. 12. 2025</a:t>
            </a:r>
            <a:endParaRPr lang="cs-CZ" sz="3200" b="1" u="sng" dirty="0"/>
          </a:p>
          <a:p>
            <a:pPr lvl="1" algn="just"/>
            <a:r>
              <a:rPr lang="sk-SK" sz="3200" dirty="0" smtClean="0"/>
              <a:t>Centrá pre deti a rodiny </a:t>
            </a:r>
          </a:p>
          <a:p>
            <a:pPr lvl="2" algn="just"/>
            <a:r>
              <a:rPr lang="sk-SK" sz="3200" dirty="0" smtClean="0"/>
              <a:t>kapacita miest na výkon rozhodnutia súdu - 5437, z toho 383 miest pre mladých dospelých</a:t>
            </a:r>
          </a:p>
          <a:p>
            <a:pPr lvl="2" algn="just"/>
            <a:r>
              <a:rPr lang="sk-SK" sz="3200" dirty="0" smtClean="0"/>
              <a:t>počet detí  - 4536; počet mladých dospelých 336 </a:t>
            </a:r>
            <a:endParaRPr lang="cs-CZ" sz="3200" dirty="0"/>
          </a:p>
          <a:p>
            <a:pPr lvl="1" algn="just"/>
            <a:endParaRPr lang="sk-SK" sz="3200" dirty="0" smtClean="0"/>
          </a:p>
          <a:p>
            <a:pPr lvl="1" algn="just"/>
            <a:r>
              <a:rPr lang="sk-SK" sz="3200" dirty="0" smtClean="0"/>
              <a:t>Výchovné zariadenia</a:t>
            </a:r>
          </a:p>
          <a:p>
            <a:pPr lvl="2" algn="just"/>
            <a:r>
              <a:rPr lang="sk-SK" sz="3200" dirty="0" smtClean="0"/>
              <a:t>počet detí  446 z toho RC - 308</a:t>
            </a:r>
          </a:p>
          <a:p>
            <a:pPr lvl="2" algn="just"/>
            <a:r>
              <a:rPr lang="sk-SK" sz="3200" dirty="0" smtClean="0"/>
              <a:t>kapacita – 869 (?) – z toho RC – 507 (?)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7755621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/>
          </a:bodyPr>
          <a:lstStyle/>
          <a:p>
            <a:r>
              <a:rPr lang="sk-SK" sz="3200" b="1" dirty="0" smtClean="0">
                <a:latin typeface="+mn-lt"/>
              </a:rPr>
              <a:t>Opatrenia SPOD a SK - CDR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53391"/>
            <a:ext cx="10515600" cy="50235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 smtClean="0"/>
              <a:t>Účel CDR </a:t>
            </a:r>
            <a:r>
              <a:rPr lang="sk-SK" dirty="0"/>
              <a:t> </a:t>
            </a:r>
          </a:p>
          <a:p>
            <a:pPr lvl="1" algn="just"/>
            <a:r>
              <a:rPr lang="sk-SK" sz="3200" dirty="0" smtClean="0"/>
              <a:t>pobytové </a:t>
            </a:r>
            <a:r>
              <a:rPr lang="sk-SK" sz="3200" dirty="0"/>
              <a:t>opatrenie súdu </a:t>
            </a:r>
            <a:endParaRPr lang="sk-SK" sz="3200" dirty="0" smtClean="0"/>
          </a:p>
          <a:p>
            <a:pPr lvl="1" algn="just"/>
            <a:r>
              <a:rPr lang="sk-SK" sz="3200" dirty="0" smtClean="0"/>
              <a:t>ambulantné </a:t>
            </a:r>
            <a:r>
              <a:rPr lang="sk-SK" sz="3200" dirty="0"/>
              <a:t>výchovné </a:t>
            </a:r>
            <a:r>
              <a:rPr lang="sk-SK" sz="3200" dirty="0" smtClean="0"/>
              <a:t>opatrenie</a:t>
            </a:r>
          </a:p>
          <a:p>
            <a:pPr lvl="1" algn="just"/>
            <a:r>
              <a:rPr lang="sk-SK" sz="3200" dirty="0"/>
              <a:t>opatrenia na predchádzanie vzniku, prehlbovania a opakovania </a:t>
            </a:r>
            <a:r>
              <a:rPr lang="sk-SK" sz="3200" dirty="0" smtClean="0"/>
              <a:t>krízových </a:t>
            </a:r>
            <a:r>
              <a:rPr lang="sk-SK" sz="3200" dirty="0"/>
              <a:t>situácií </a:t>
            </a:r>
            <a:r>
              <a:rPr lang="sk-SK" sz="3200" dirty="0" smtClean="0"/>
              <a:t>a porúch </a:t>
            </a:r>
            <a:r>
              <a:rPr lang="sk-SK" sz="3200" dirty="0" smtClean="0"/>
              <a:t>psychického, fyzického alebo</a:t>
            </a:r>
            <a:r>
              <a:rPr lang="sk-SK" sz="3200" dirty="0"/>
              <a:t> sociálneho vývinu </a:t>
            </a:r>
            <a:r>
              <a:rPr lang="sk-SK" sz="3200" dirty="0" smtClean="0"/>
              <a:t>dieťaťa, </a:t>
            </a:r>
            <a:r>
              <a:rPr lang="sk-SK" sz="3200" dirty="0"/>
              <a:t>z dôvodu problémov v prirodzenom </a:t>
            </a:r>
            <a:r>
              <a:rPr lang="sk-SK" sz="3200" dirty="0" smtClean="0"/>
              <a:t>rodinnom, náhradnom rodinnom, </a:t>
            </a:r>
            <a:r>
              <a:rPr lang="sk-SK" sz="3200" dirty="0"/>
              <a:t>širšom sociálnom prostredí a v medziľudských </a:t>
            </a:r>
            <a:r>
              <a:rPr lang="sk-SK" sz="3200" dirty="0" smtClean="0"/>
              <a:t>vzťahoch</a:t>
            </a:r>
          </a:p>
          <a:p>
            <a:pPr lvl="1" algn="just"/>
            <a:r>
              <a:rPr lang="sk-SK" sz="3200" dirty="0"/>
              <a:t>š</a:t>
            </a:r>
            <a:r>
              <a:rPr lang="sk-SK" sz="3200" dirty="0" smtClean="0"/>
              <a:t>pecializovaný program</a:t>
            </a:r>
            <a:endParaRPr lang="sk-SK" sz="3200" dirty="0" smtClean="0"/>
          </a:p>
          <a:p>
            <a:pPr lvl="1"/>
            <a:r>
              <a:rPr lang="sk-SK" sz="3200" dirty="0" smtClean="0"/>
              <a:t>resocializačný program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7141149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3200" b="1" dirty="0">
                <a:latin typeface="+mn-lt"/>
              </a:rPr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84564"/>
            <a:ext cx="10515600" cy="4992399"/>
          </a:xfrm>
        </p:spPr>
        <p:txBody>
          <a:bodyPr>
            <a:normAutofit/>
          </a:bodyPr>
          <a:lstStyle/>
          <a:p>
            <a:pPr algn="just"/>
            <a:r>
              <a:rPr lang="sk-SK" b="1" u="sng" dirty="0"/>
              <a:t>Centrum možno zriadiť na plnenie viacerých účelov. </a:t>
            </a:r>
            <a:endParaRPr lang="sk-SK" dirty="0"/>
          </a:p>
          <a:p>
            <a:pPr algn="just"/>
            <a:r>
              <a:rPr lang="sk-SK" b="1" dirty="0" smtClean="0"/>
              <a:t>Forma </a:t>
            </a:r>
            <a:r>
              <a:rPr lang="sk-SK" b="1" dirty="0"/>
              <a:t>výkonu opatrení </a:t>
            </a:r>
            <a:r>
              <a:rPr lang="sk-SK" dirty="0" smtClean="0"/>
              <a:t>- </a:t>
            </a:r>
            <a:r>
              <a:rPr lang="sk-SK" dirty="0" smtClean="0"/>
              <a:t>CDR vykonáva </a:t>
            </a:r>
            <a:r>
              <a:rPr lang="sk-SK" dirty="0"/>
              <a:t>opatrenia podľa účelu, na ktorý bolo zriadené: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pobytovou </a:t>
            </a:r>
            <a:r>
              <a:rPr lang="sk-SK" sz="2800" dirty="0"/>
              <a:t>formou,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ambulantnou </a:t>
            </a:r>
            <a:r>
              <a:rPr lang="sk-SK" sz="2800" dirty="0"/>
              <a:t>formou,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terénnou </a:t>
            </a:r>
            <a:r>
              <a:rPr lang="sk-SK" sz="2800" dirty="0"/>
              <a:t>formou. </a:t>
            </a:r>
          </a:p>
          <a:p>
            <a:pPr algn="just"/>
            <a:r>
              <a:rPr lang="sk-SK" b="1" dirty="0" smtClean="0"/>
              <a:t>Formy </a:t>
            </a:r>
            <a:r>
              <a:rPr lang="sk-SK" b="1" dirty="0"/>
              <a:t>vykonávaných opatrení možno vhodne a účelne </a:t>
            </a:r>
            <a:r>
              <a:rPr lang="sk-SK" b="1" dirty="0" smtClean="0"/>
              <a:t>kombinovať</a:t>
            </a:r>
          </a:p>
          <a:p>
            <a:pPr algn="just"/>
            <a:r>
              <a:rPr lang="sk-SK" b="1" dirty="0" smtClean="0"/>
              <a:t>Každé CDR musí mať spracovaný program</a:t>
            </a:r>
            <a:r>
              <a:rPr lang="sk-SK" dirty="0" smtClean="0"/>
              <a:t> </a:t>
            </a:r>
            <a:r>
              <a:rPr lang="sk-SK" b="1" dirty="0"/>
              <a:t>centra, špecializovaný program centra alebo resocializačný program centra, </a:t>
            </a:r>
            <a:r>
              <a:rPr lang="sk-SK" dirty="0" smtClean="0"/>
              <a:t>(ustanovené náležitosti vyhláškou).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3865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09255"/>
            <a:ext cx="10515600" cy="4867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dirty="0"/>
              <a:t>Pobytová forma  - organizačné usporiadanie výkonu opatrení </a:t>
            </a:r>
            <a:endParaRPr lang="sk-SK" sz="3200" dirty="0"/>
          </a:p>
          <a:p>
            <a:pPr lvl="0" algn="just"/>
            <a:r>
              <a:rPr lang="sk-SK" sz="3200" dirty="0" smtClean="0"/>
              <a:t>odborný </a:t>
            </a:r>
            <a:r>
              <a:rPr lang="sk-SK" sz="3200" dirty="0"/>
              <a:t>tím (ustanovený počet a profesijná štruktúra zamestnancov</a:t>
            </a:r>
            <a:r>
              <a:rPr lang="sk-SK" sz="3200" dirty="0" smtClean="0"/>
              <a:t>)</a:t>
            </a:r>
            <a:endParaRPr lang="sk-SK" sz="3200" dirty="0"/>
          </a:p>
          <a:p>
            <a:pPr lvl="0" algn="just"/>
            <a:r>
              <a:rPr lang="sk-SK" sz="3200" dirty="0" smtClean="0"/>
              <a:t>odborná </a:t>
            </a:r>
            <a:r>
              <a:rPr lang="sk-SK" sz="3200" dirty="0"/>
              <a:t>pomoc a starostlivosť (v ustanovenom počte a profesijnej štruktúre) v </a:t>
            </a:r>
          </a:p>
          <a:p>
            <a:pPr marL="0" lvl="0" indent="0" algn="just">
              <a:buNone/>
            </a:pPr>
            <a:r>
              <a:rPr lang="sk-SK" sz="3200" dirty="0"/>
              <a:t>	1. profesionálnej náhradnej rodine, </a:t>
            </a:r>
          </a:p>
          <a:p>
            <a:pPr marL="0" lvl="0" indent="0" algn="just">
              <a:buNone/>
            </a:pPr>
            <a:r>
              <a:rPr lang="sk-SK" sz="3200" dirty="0"/>
              <a:t>	2. skupine,</a:t>
            </a:r>
          </a:p>
          <a:p>
            <a:pPr marL="0" lvl="0" indent="0" algn="just">
              <a:buNone/>
            </a:pPr>
            <a:r>
              <a:rPr lang="sk-SK" sz="3200" dirty="0"/>
              <a:t>	3. samostatne usporiadanej skupine.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049670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6355" y="479425"/>
            <a:ext cx="10543309" cy="684357"/>
          </a:xfrm>
        </p:spPr>
        <p:txBody>
          <a:bodyPr>
            <a:normAutofit/>
          </a:bodyPr>
          <a:lstStyle/>
          <a:p>
            <a:r>
              <a:rPr lang="sk-SK" sz="2400" b="1" dirty="0"/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Osobný rozsah</a:t>
            </a:r>
            <a:r>
              <a:rPr lang="sk-SK" dirty="0"/>
              <a:t>  - pobytová </a:t>
            </a:r>
            <a:r>
              <a:rPr lang="sk-SK" dirty="0" smtClean="0"/>
              <a:t>forma</a:t>
            </a:r>
            <a:endParaRPr lang="sk-SK" dirty="0"/>
          </a:p>
          <a:p>
            <a:pPr lvl="0" algn="just"/>
            <a:r>
              <a:rPr lang="sk-SK" dirty="0" smtClean="0"/>
              <a:t>dieťa </a:t>
            </a:r>
            <a:r>
              <a:rPr lang="sk-SK" dirty="0"/>
              <a:t>na základe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dohody </a:t>
            </a:r>
            <a:r>
              <a:rPr lang="sk-SK" dirty="0"/>
              <a:t>s </a:t>
            </a:r>
            <a:r>
              <a:rPr lang="sk-SK" dirty="0" smtClean="0"/>
              <a:t>rodičom/osobou</a:t>
            </a:r>
            <a:r>
              <a:rPr lang="sk-SK" dirty="0"/>
              <a:t>, ktorá sa osobne stará o dieťa,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požiadania dieťaťa (oznámi orgánu SPOD a SK a zabezpečí lekársku prehliadku), </a:t>
            </a:r>
            <a:endParaRPr lang="sk-SK" dirty="0"/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rozhodnutia </a:t>
            </a:r>
            <a:r>
              <a:rPr lang="sk-SK" dirty="0"/>
              <a:t>súdu o nariadení ústavnej starostlivosti, o nariadení </a:t>
            </a:r>
            <a:r>
              <a:rPr lang="sk-SK" dirty="0" smtClean="0"/>
              <a:t>neodkladného </a:t>
            </a:r>
            <a:r>
              <a:rPr lang="sk-SK" dirty="0"/>
              <a:t>opatrenia a o uložení výchovného opatrenia, </a:t>
            </a:r>
          </a:p>
          <a:p>
            <a:pPr algn="just"/>
            <a:r>
              <a:rPr lang="sk-SK" dirty="0"/>
              <a:t> </a:t>
            </a:r>
            <a:r>
              <a:rPr lang="sk-SK" dirty="0" smtClean="0"/>
              <a:t> </a:t>
            </a:r>
            <a:r>
              <a:rPr lang="sk-SK" dirty="0"/>
              <a:t>plnoletá fyzická osoba,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ktorá </a:t>
            </a:r>
            <a:r>
              <a:rPr lang="sk-SK" dirty="0"/>
              <a:t>sa zúčastňuje resocializačného programu,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ktorou </a:t>
            </a:r>
            <a:r>
              <a:rPr lang="sk-SK" dirty="0"/>
              <a:t>je mladý dospelý, po ukončení pobytového opatrenia </a:t>
            </a:r>
            <a:r>
              <a:rPr lang="sk-SK" dirty="0" smtClean="0"/>
              <a:t>súdu nadobudnutím </a:t>
            </a:r>
            <a:r>
              <a:rPr lang="sk-SK" dirty="0"/>
              <a:t>plnoletosti dieťaťa</a:t>
            </a:r>
            <a:r>
              <a:rPr lang="sk-SK" dirty="0" smtClean="0"/>
              <a:t>,</a:t>
            </a:r>
            <a:endParaRPr lang="sk-SK" dirty="0"/>
          </a:p>
          <a:p>
            <a:pPr lvl="0" algn="just"/>
            <a:r>
              <a:rPr lang="sk-SK" dirty="0" smtClean="0"/>
              <a:t>tehotná </a:t>
            </a:r>
            <a:r>
              <a:rPr lang="sk-SK" dirty="0"/>
              <a:t>žena a táto žena po pôrode a jej dieťa</a:t>
            </a:r>
            <a:r>
              <a:rPr lang="sk-SK" dirty="0" smtClean="0"/>
              <a:t>.</a:t>
            </a:r>
          </a:p>
          <a:p>
            <a:pPr lvl="0" algn="just"/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082345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>
            <a:normAutofit fontScale="90000"/>
          </a:bodyPr>
          <a:lstStyle/>
          <a:p>
            <a:r>
              <a:rPr lang="sk-SK" sz="2700" b="1" dirty="0">
                <a:latin typeface="+mn-lt"/>
              </a:rPr>
              <a:t>Opatrenia SPOD a SK </a:t>
            </a:r>
            <a:r>
              <a:rPr lang="sk-SK" sz="2700" b="1" dirty="0" smtClean="0">
                <a:latin typeface="+mn-lt"/>
              </a:rPr>
              <a:t>– CDR - vykonávanie </a:t>
            </a:r>
            <a:r>
              <a:rPr lang="sk-SK" sz="2700" b="1" dirty="0">
                <a:latin typeface="+mn-lt"/>
              </a:rPr>
              <a:t>opatrení pobytovou formou pre dieťa na základe dohody</a:t>
            </a:r>
            <a:r>
              <a:rPr lang="sk-SK" sz="2800" dirty="0"/>
              <a:t/>
            </a:r>
            <a:br>
              <a:rPr lang="sk-SK" sz="2800" dirty="0"/>
            </a:b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44336"/>
            <a:ext cx="10515600" cy="47326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 smtClean="0"/>
              <a:t>CDR vykonáva </a:t>
            </a:r>
            <a:r>
              <a:rPr lang="sk-SK" b="1" dirty="0"/>
              <a:t>opatrenia pre dieťa</a:t>
            </a:r>
            <a:endParaRPr lang="sk-SK" sz="1400" dirty="0"/>
          </a:p>
          <a:p>
            <a:pPr marL="457200" indent="-457200" algn="just"/>
            <a:r>
              <a:rPr lang="sk-SK" b="1" dirty="0"/>
              <a:t>dohoda</a:t>
            </a:r>
            <a:r>
              <a:rPr lang="sk-SK" dirty="0"/>
              <a:t> s rodičom/osobou ktorá sa osobne stará o dieťa (pred prijatím dieťaťa do </a:t>
            </a:r>
            <a:r>
              <a:rPr lang="sk-SK" dirty="0" smtClean="0"/>
              <a:t>CDR) – predpísané náležitosti</a:t>
            </a:r>
            <a:endParaRPr lang="sk-SK" dirty="0"/>
          </a:p>
          <a:p>
            <a:pPr marL="457200" indent="-457200" algn="just"/>
            <a:r>
              <a:rPr lang="sk-SK" b="1" dirty="0"/>
              <a:t>predchádzajúce písomné odporúčanie </a:t>
            </a:r>
            <a:r>
              <a:rPr lang="sk-SK" dirty="0"/>
              <a:t>orgánu </a:t>
            </a:r>
            <a:r>
              <a:rPr lang="sk-SK" dirty="0" smtClean="0"/>
              <a:t>CPD a SK</a:t>
            </a:r>
            <a:endParaRPr lang="sk-SK" dirty="0"/>
          </a:p>
          <a:p>
            <a:pPr marL="457200" indent="-457200" algn="just"/>
            <a:r>
              <a:rPr lang="sk-SK" dirty="0" smtClean="0"/>
              <a:t>CDR a orgán SPOD a SK pripravia s rodičom/osobou</a:t>
            </a:r>
            <a:r>
              <a:rPr lang="sk-SK" dirty="0"/>
              <a:t>, ktorá sa osobne stará o dieťa, a ak je to vzhľadom na vek a rozumovú vyspelosť dieťaťa možné, aj s dieťaťom, </a:t>
            </a:r>
            <a:r>
              <a:rPr lang="sk-SK" b="1" dirty="0"/>
              <a:t>plán vykonávania opatrení pobytovou </a:t>
            </a:r>
            <a:r>
              <a:rPr lang="sk-SK" b="1" dirty="0" smtClean="0"/>
              <a:t>formou </a:t>
            </a:r>
            <a:r>
              <a:rPr lang="sk-SK" dirty="0" smtClean="0"/>
              <a:t>(zmena informovaným súhlasom).</a:t>
            </a:r>
          </a:p>
          <a:p>
            <a:pPr marL="457200" indent="-457200" algn="just"/>
            <a:endParaRPr lang="sk-SK" sz="1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807000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513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- </a:t>
            </a:r>
            <a:r>
              <a:rPr lang="sk-SK" sz="2400" b="1" dirty="0" smtClean="0">
                <a:latin typeface="+mn-lt"/>
              </a:rPr>
              <a:t>vykonávanie </a:t>
            </a:r>
            <a:r>
              <a:rPr lang="sk-SK" sz="2400" b="1" dirty="0">
                <a:latin typeface="+mn-lt"/>
              </a:rPr>
              <a:t>pobytového opatrenia súdu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94955"/>
            <a:ext cx="10515600" cy="498200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CDR </a:t>
            </a:r>
            <a:r>
              <a:rPr lang="sk-SK" sz="3200" dirty="0"/>
              <a:t>vykonáva pobytové opatrenie súdu na základe rozhodnutia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nariadení </a:t>
            </a:r>
            <a:r>
              <a:rPr lang="sk-SK" sz="3200" dirty="0"/>
              <a:t>neodkladného opatrenia,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uložení </a:t>
            </a:r>
            <a:r>
              <a:rPr lang="sk-SK" sz="3200" dirty="0"/>
              <a:t>výchovného opatrenia,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nariadení </a:t>
            </a:r>
            <a:r>
              <a:rPr lang="sk-SK" sz="3200" dirty="0"/>
              <a:t>ústavnej starostlivosti.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V </a:t>
            </a:r>
            <a:r>
              <a:rPr lang="sk-SK" sz="3200" dirty="0"/>
              <a:t>naliehavých prípadoch, možno prijať dieťa do CDR aj bez dokladov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/>
              <a:t>Ak je dieťa prijaté do CDR na základe </a:t>
            </a:r>
            <a:r>
              <a:rPr lang="sk-SK" sz="3200" dirty="0" smtClean="0"/>
              <a:t>neodkladného </a:t>
            </a:r>
            <a:r>
              <a:rPr lang="sk-SK" sz="3200" dirty="0"/>
              <a:t>opatrenia – musí byť do </a:t>
            </a:r>
            <a:r>
              <a:rPr lang="sk-SK" sz="3200" dirty="0" smtClean="0"/>
              <a:t>2 týždňov </a:t>
            </a:r>
            <a:r>
              <a:rPr lang="sk-SK" sz="3200" dirty="0"/>
              <a:t>zrealizovaná prípadová/rodinná konferencia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Odborná </a:t>
            </a:r>
            <a:r>
              <a:rPr lang="sk-SK" sz="3200" dirty="0"/>
              <a:t>činnosť a práca s rodinou </a:t>
            </a:r>
            <a:r>
              <a:rPr lang="sk-SK" sz="3200" dirty="0" smtClean="0"/>
              <a:t>sa </a:t>
            </a:r>
            <a:r>
              <a:rPr lang="sk-SK" sz="3200" dirty="0"/>
              <a:t>vykonávajú podľa individuálneho plánu rozvoja osobnosti dieťaťa.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889365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- vykonávanie pobytového opatrenia súdu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4"/>
            <a:ext cx="10515600" cy="523138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dirty="0"/>
              <a:t>CDR vykonáva pobytové opatrenie súdu v </a:t>
            </a:r>
          </a:p>
          <a:p>
            <a:pPr algn="just"/>
            <a:r>
              <a:rPr lang="sk-SK" b="1" dirty="0"/>
              <a:t>profesionálnej náhradnej rodine </a:t>
            </a:r>
            <a:r>
              <a:rPr lang="sk-SK" dirty="0"/>
              <a:t>(max 3 deti/1 PNR)  - 780 PNR/1453 detí</a:t>
            </a:r>
          </a:p>
          <a:p>
            <a:pPr algn="just"/>
            <a:r>
              <a:rPr lang="sk-SK" b="1" dirty="0"/>
              <a:t>samostatne usporiadaných skupinách </a:t>
            </a:r>
            <a:r>
              <a:rPr lang="sk-SK" dirty="0"/>
              <a:t>(rodinný dom/byť/budove centra) so samostatným stravovaním, hospodárením a vyčleneným rozpočtom, </a:t>
            </a:r>
          </a:p>
          <a:p>
            <a:pPr lvl="1" algn="just"/>
            <a:r>
              <a:rPr lang="sk-SK" dirty="0" smtClean="0"/>
              <a:t>samostatná diagnostická skupina </a:t>
            </a:r>
            <a:r>
              <a:rPr lang="sk-SK" dirty="0"/>
              <a:t>- </a:t>
            </a:r>
            <a:r>
              <a:rPr lang="sk-SK" dirty="0" smtClean="0"/>
              <a:t>2 </a:t>
            </a:r>
            <a:endParaRPr lang="sk-SK" dirty="0"/>
          </a:p>
          <a:p>
            <a:pPr lvl="1" algn="just"/>
            <a:r>
              <a:rPr lang="sk-SK" dirty="0" smtClean="0"/>
              <a:t>samostatná skupina </a:t>
            </a:r>
            <a:r>
              <a:rPr lang="sk-SK" dirty="0"/>
              <a:t>– 285/3419 detí </a:t>
            </a:r>
          </a:p>
          <a:p>
            <a:pPr lvl="1" algn="just"/>
            <a:r>
              <a:rPr lang="sk-SK" dirty="0" smtClean="0"/>
              <a:t>samostatná skupina </a:t>
            </a:r>
            <a:r>
              <a:rPr lang="sk-SK" dirty="0"/>
              <a:t>pre maloleté matky s deťmi – 2/20 detí </a:t>
            </a:r>
          </a:p>
          <a:p>
            <a:pPr lvl="1" algn="just"/>
            <a:r>
              <a:rPr lang="sk-SK" dirty="0" smtClean="0"/>
              <a:t>špecializovaná samostatná skupina </a:t>
            </a:r>
            <a:r>
              <a:rPr lang="sk-SK" dirty="0"/>
              <a:t>s ustanovenou špecializáciou - 90, </a:t>
            </a:r>
          </a:p>
          <a:p>
            <a:pPr lvl="2" algn="just"/>
            <a:r>
              <a:rPr lang="sk-SK" dirty="0"/>
              <a:t>pre deti s PS (na základe diagnostiky) – 2/14</a:t>
            </a:r>
          </a:p>
          <a:p>
            <a:pPr lvl="2" algn="just"/>
            <a:r>
              <a:rPr lang="sk-SK" dirty="0"/>
              <a:t>pre deti s PS v dôsledku užívania drog – 1/7</a:t>
            </a:r>
          </a:p>
          <a:p>
            <a:pPr lvl="2" algn="just"/>
            <a:r>
              <a:rPr lang="sk-SK" dirty="0"/>
              <a:t>pre MBS – 4/12</a:t>
            </a:r>
          </a:p>
          <a:p>
            <a:pPr lvl="2" algn="just"/>
            <a:r>
              <a:rPr lang="sk-SK" dirty="0"/>
              <a:t>pre deti s duševnou poruchou – 16/106</a:t>
            </a:r>
          </a:p>
          <a:p>
            <a:pPr lvl="2" algn="just"/>
            <a:r>
              <a:rPr lang="sk-SK" dirty="0"/>
              <a:t>pre deti so zdravotným znevýhodnením  - 67/449</a:t>
            </a:r>
          </a:p>
          <a:p>
            <a:pPr lvl="1" algn="just"/>
            <a:r>
              <a:rPr lang="sk-SK" dirty="0"/>
              <a:t>samostatnej skupine pre mladých dospelých – 70/195.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85488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425545" cy="673966"/>
          </a:xfrm>
        </p:spPr>
        <p:txBody>
          <a:bodyPr>
            <a:normAutofit fontScale="90000"/>
          </a:bodyPr>
          <a:lstStyle/>
          <a:p>
            <a:r>
              <a:rPr lang="sk-SK" sz="2700" dirty="0" smtClean="0"/>
              <a:t/>
            </a:r>
            <a:br>
              <a:rPr lang="sk-SK" sz="2700" dirty="0" smtClean="0"/>
            </a:br>
            <a:r>
              <a:rPr lang="sk-SK" sz="2700" dirty="0"/>
              <a:t/>
            </a:r>
            <a:br>
              <a:rPr lang="sk-SK" sz="2700" dirty="0"/>
            </a:br>
            <a:r>
              <a:rPr lang="sk-SK" sz="2700" dirty="0" smtClean="0"/>
              <a:t/>
            </a:r>
            <a:br>
              <a:rPr lang="sk-SK" sz="2700" dirty="0" smtClean="0"/>
            </a:br>
            <a:r>
              <a:rPr lang="sk-SK" sz="2700" b="1" dirty="0" smtClean="0">
                <a:latin typeface="+mn-lt"/>
              </a:rPr>
              <a:t>Opatrenia </a:t>
            </a:r>
            <a:r>
              <a:rPr lang="sk-SK" sz="2700" b="1" dirty="0">
                <a:latin typeface="+mn-lt"/>
              </a:rPr>
              <a:t>SPOD a SK – CDR </a:t>
            </a:r>
            <a:r>
              <a:rPr lang="sk-SK" sz="2700" b="1" dirty="0" smtClean="0">
                <a:latin typeface="+mn-lt"/>
              </a:rPr>
              <a:t>– vykonávanie špecializovaného programu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98864"/>
            <a:ext cx="10515600" cy="48780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 smtClean="0"/>
              <a:t>Špecializovaný </a:t>
            </a:r>
            <a:r>
              <a:rPr lang="sk-SK" dirty="0"/>
              <a:t>program pre dieťa vykonáva CDR v </a:t>
            </a:r>
            <a:r>
              <a:rPr lang="sk-SK" b="1" dirty="0"/>
              <a:t>skupine</a:t>
            </a:r>
            <a:r>
              <a:rPr lang="sk-SK" dirty="0"/>
              <a:t>/</a:t>
            </a:r>
            <a:r>
              <a:rPr lang="sk-SK" b="1" dirty="0"/>
              <a:t>PNR</a:t>
            </a:r>
            <a:r>
              <a:rPr lang="sk-SK" dirty="0"/>
              <a:t> na základe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dohody </a:t>
            </a:r>
            <a:r>
              <a:rPr lang="sk-SK" dirty="0"/>
              <a:t>s rodičom alebo osobou, ktorá sa osobne stará o dieťa,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požiadania </a:t>
            </a:r>
            <a:r>
              <a:rPr lang="sk-SK" dirty="0"/>
              <a:t>dieťaťa </a:t>
            </a:r>
            <a:endParaRPr lang="sk-SK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rozhodnutia </a:t>
            </a:r>
            <a:r>
              <a:rPr lang="sk-SK" dirty="0"/>
              <a:t>súdu o nariadení neodkladného opatrenia alebo o uložení výchovného opatrenia. </a:t>
            </a:r>
          </a:p>
          <a:p>
            <a:pPr algn="just"/>
            <a:r>
              <a:rPr lang="sk-SK" dirty="0"/>
              <a:t>Špecializovaný program sa musí vždy vykonávať v inej budove </a:t>
            </a:r>
            <a:r>
              <a:rPr lang="sk-SK" dirty="0" smtClean="0"/>
              <a:t>(ak plní CDR viac </a:t>
            </a:r>
            <a:r>
              <a:rPr lang="sk-SK" dirty="0" smtClean="0"/>
              <a:t>účelov).</a:t>
            </a:r>
            <a:endParaRPr lang="sk-SK" dirty="0"/>
          </a:p>
          <a:p>
            <a:pPr algn="just"/>
            <a:r>
              <a:rPr lang="sk-SK" dirty="0" smtClean="0"/>
              <a:t>CDR musí </a:t>
            </a:r>
            <a:r>
              <a:rPr lang="sk-SK" dirty="0"/>
              <a:t>mať spracovaný program centra – nemusí byť </a:t>
            </a:r>
            <a:r>
              <a:rPr lang="sk-SK" dirty="0" smtClean="0"/>
              <a:t>zverejnený</a:t>
            </a:r>
          </a:p>
          <a:p>
            <a:pPr algn="just"/>
            <a:r>
              <a:rPr lang="sk-SK" dirty="0" smtClean="0"/>
              <a:t>Celková kapacita – 60 miest/54 na pobytové opatrenie súdu, </a:t>
            </a:r>
          </a:p>
          <a:p>
            <a:pPr algn="just"/>
            <a:r>
              <a:rPr lang="sk-SK" dirty="0" smtClean="0"/>
              <a:t>k 31.12. -  35 detí/29 na rozhodnutie súdu; 6 detí dobrovoľný pobyt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07977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240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– vykonávanie </a:t>
            </a:r>
            <a:r>
              <a:rPr lang="sk-SK" sz="2400" b="1" dirty="0" smtClean="0">
                <a:latin typeface="+mn-lt"/>
              </a:rPr>
              <a:t>resocializačného programu</a:t>
            </a:r>
            <a:endParaRPr lang="sk-SK" sz="24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6"/>
            <a:ext cx="10515600" cy="5179437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vykonáva resocializačný program pre </a:t>
            </a:r>
          </a:p>
          <a:p>
            <a:pPr lvl="0" algn="just"/>
            <a:r>
              <a:rPr lang="sk-SK" sz="9600" dirty="0" smtClean="0"/>
              <a:t>plnoletého </a:t>
            </a:r>
            <a:r>
              <a:rPr lang="sk-SK" sz="9600" b="1" dirty="0" smtClean="0"/>
              <a:t>na odporúčanie psychiatra </a:t>
            </a:r>
            <a:r>
              <a:rPr lang="sk-SK" sz="9600" dirty="0" smtClean="0"/>
              <a:t>na základe dohody a odporúčania/bez odporúčania orgánu SPOD a SK,</a:t>
            </a:r>
          </a:p>
          <a:p>
            <a:pPr lvl="0" algn="just"/>
            <a:r>
              <a:rPr lang="sk-SK" sz="9600" dirty="0" smtClean="0"/>
              <a:t>dieťa po </a:t>
            </a:r>
            <a:r>
              <a:rPr lang="sk-SK" sz="9600" b="1" dirty="0" smtClean="0"/>
              <a:t>najmenej 4-týždňovej ústavnej liečbe na odporúčanie </a:t>
            </a:r>
            <a:r>
              <a:rPr lang="sk-SK" sz="9600" b="1" dirty="0" err="1" smtClean="0"/>
              <a:t>pedopsychiatra</a:t>
            </a:r>
            <a:r>
              <a:rPr lang="sk-SK" sz="9600" b="1" dirty="0" smtClean="0"/>
              <a:t>  </a:t>
            </a:r>
          </a:p>
          <a:p>
            <a:pPr lvl="1" algn="just"/>
            <a:r>
              <a:rPr lang="sk-SK" sz="9600" dirty="0" smtClean="0"/>
              <a:t>na základe dohody s rodičom dieťaťa/osobou, ktorá sa osobne stará o dieťa, </a:t>
            </a:r>
          </a:p>
          <a:p>
            <a:pPr lvl="1" algn="just"/>
            <a:r>
              <a:rPr lang="sk-SK" sz="9600" dirty="0" smtClean="0"/>
              <a:t>rozhodnutia súdu o VO/neodkladnom opatrení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je povinné </a:t>
            </a:r>
            <a:r>
              <a:rPr lang="sk-SK" sz="9600" dirty="0" err="1" smtClean="0"/>
              <a:t>o.i</a:t>
            </a:r>
            <a:r>
              <a:rPr lang="sk-SK" sz="9600" dirty="0" smtClean="0"/>
              <a:t>.</a:t>
            </a:r>
          </a:p>
          <a:p>
            <a:pPr lvl="1" algn="just"/>
            <a:r>
              <a:rPr lang="sk-SK" sz="9600" dirty="0" smtClean="0"/>
              <a:t>zabezpečiť následnú psychiatrickú/</a:t>
            </a:r>
            <a:r>
              <a:rPr lang="sk-SK" sz="9600" dirty="0" err="1" smtClean="0"/>
              <a:t>pedopsychiatrickú</a:t>
            </a:r>
            <a:r>
              <a:rPr lang="sk-SK" sz="9600" dirty="0" smtClean="0"/>
              <a:t> liečbu, </a:t>
            </a:r>
          </a:p>
          <a:p>
            <a:pPr lvl="1" algn="just"/>
            <a:r>
              <a:rPr lang="sk-SK" sz="9600" dirty="0" smtClean="0"/>
              <a:t>dohodnúť s ošetrujúcim lekárom komplexnú ZS v prípade HIV/AIDS.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má vypracovaný resocializačný program – zverejnený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vypracováva individuálny resocializačný plán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Resocializačný program sa vykonáva najmenej 8 mesiacov v skupinách pre 8 – 12 detí  a pre 10 – 12 plnoletých.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Celková kapacita: 410 miest (356 miest-PFO;54 miest-deti/26 rozhodnutie súdu),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k 31.12. -  347 klientov, z toho 302 PFO a 45 detí/13 na rozhodnutie súdu</a:t>
            </a:r>
          </a:p>
          <a:p>
            <a:pPr algn="just"/>
            <a:endParaRPr lang="sk-SK" sz="3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7661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r>
              <a:rPr lang="sk-SK" dirty="0">
                <a:latin typeface="+mn-lt"/>
              </a:rPr>
              <a:t>Osobný rozsah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72836"/>
            <a:ext cx="10515600" cy="5304127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u="sng" dirty="0" smtClean="0"/>
              <a:t>pre </a:t>
            </a:r>
            <a:r>
              <a:rPr lang="sk-SK" u="sng" dirty="0"/>
              <a:t>dieťa, ktoré</a:t>
            </a:r>
          </a:p>
          <a:p>
            <a:pPr lvl="1" algn="just"/>
            <a:r>
              <a:rPr lang="sk-SK" sz="2800" dirty="0"/>
              <a:t>má na území SR obvyklý pobyt (trvalý, prechodný pobyt, povolenie na prechodný pobyt, povolenie na trvalý pobyt alebo má povolený tolerovaný pobyt - zákon č. 48/2002 Z. z. o pobyte cudzincov),</a:t>
            </a:r>
          </a:p>
          <a:p>
            <a:pPr lvl="1" algn="just"/>
            <a:r>
              <a:rPr lang="sk-SK" sz="2800" dirty="0"/>
              <a:t>je občanom SR a nachádza sa na území iného štátu,</a:t>
            </a:r>
          </a:p>
          <a:p>
            <a:pPr lvl="1" algn="just"/>
            <a:r>
              <a:rPr lang="sk-SK" sz="2800" dirty="0"/>
              <a:t>nie je občan SR a nachádza sa na území </a:t>
            </a:r>
            <a:r>
              <a:rPr lang="sk-SK" sz="2800" dirty="0" smtClean="0"/>
              <a:t>SR bez </a:t>
            </a:r>
            <a:r>
              <a:rPr lang="sk-SK" sz="2800" dirty="0"/>
              <a:t>sprievodu rodiča alebo inej plnoletej fyzickej osoby, ktorej by mohlo byť dieťa zverené do osobnej starostlivosti - maloletý bez sprievodu,</a:t>
            </a:r>
          </a:p>
          <a:p>
            <a:pPr lvl="1" algn="just"/>
            <a:r>
              <a:rPr lang="sk-SK" sz="2800" dirty="0"/>
              <a:t>je mladistvý (Trestný zákon),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dirty="0"/>
              <a:t>pre plnoletú fyzickú osobu do 25 rokov veku, ktorá  má na území SR obvyklý pobyt  - </a:t>
            </a:r>
            <a:r>
              <a:rPr lang="sk-SK" u="sng" dirty="0"/>
              <a:t>mladý dospelý,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pre </a:t>
            </a:r>
            <a:r>
              <a:rPr lang="sk-SK" u="sng" dirty="0"/>
              <a:t>inú plnoletú fyzickú osobu</a:t>
            </a:r>
            <a:r>
              <a:rPr lang="sk-SK" dirty="0"/>
              <a:t>, ktorá má na území SR obvyklý pobyt.</a:t>
            </a:r>
          </a:p>
        </p:txBody>
      </p:sp>
    </p:spTree>
    <p:extLst>
      <p:ext uri="{BB962C8B-B14F-4D97-AF65-F5344CB8AC3E}">
        <p14:creationId xmlns:p14="http://schemas.microsoft.com/office/powerpoint/2010/main" val="95651124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</a:t>
            </a:r>
            <a:r>
              <a:rPr lang="sk-SK" sz="2400" b="1" dirty="0" smtClean="0">
                <a:latin typeface="+mn-lt"/>
              </a:rPr>
              <a:t>–</a:t>
            </a:r>
            <a:r>
              <a:rPr lang="sk-SK" sz="2400" b="1" dirty="0">
                <a:latin typeface="+mn-lt"/>
              </a:rPr>
              <a:t>ambulantná </a:t>
            </a:r>
            <a:r>
              <a:rPr lang="sk-SK" sz="2400" b="1" dirty="0" smtClean="0">
                <a:latin typeface="+mn-lt"/>
              </a:rPr>
              <a:t>a/alebo</a:t>
            </a:r>
            <a:r>
              <a:rPr lang="sk-SK" sz="2400" b="1" dirty="0">
                <a:latin typeface="+mn-lt"/>
              </a:rPr>
              <a:t> terénna forma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87136"/>
            <a:ext cx="10515600" cy="51898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b="1" dirty="0"/>
              <a:t>Osobný rozsah</a:t>
            </a:r>
            <a:r>
              <a:rPr lang="sk-SK" dirty="0"/>
              <a:t>  </a:t>
            </a:r>
            <a:r>
              <a:rPr lang="sk-SK" dirty="0" smtClean="0"/>
              <a:t>-</a:t>
            </a:r>
            <a:endParaRPr lang="sk-SK" dirty="0"/>
          </a:p>
          <a:p>
            <a:pPr marL="0" indent="0" algn="just">
              <a:buNone/>
            </a:pPr>
            <a:r>
              <a:rPr lang="sk-SK" b="1" dirty="0"/>
              <a:t>a) dieťa na </a:t>
            </a:r>
            <a:r>
              <a:rPr lang="sk-SK" dirty="0"/>
              <a:t>základe</a:t>
            </a:r>
            <a:endParaRPr lang="sk-SK" b="1" dirty="0"/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písomnej </a:t>
            </a:r>
            <a:r>
              <a:rPr lang="sk-SK" sz="3000" dirty="0"/>
              <a:t>dohody s rodičom dieťaťa/osobou, ktorá sa osobne stará o dieťa,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rozhodnutia </a:t>
            </a:r>
            <a:r>
              <a:rPr lang="sk-SK" sz="3000" dirty="0"/>
              <a:t>súdu alebo orgánu </a:t>
            </a:r>
            <a:r>
              <a:rPr lang="sk-SK" sz="3000" dirty="0" err="1"/>
              <a:t>SPODaSK</a:t>
            </a:r>
            <a:r>
              <a:rPr lang="sk-SK" sz="3000" dirty="0"/>
              <a:t> o uložení ambulantného výchovného opatrenia, a ak je to účelom </a:t>
            </a:r>
            <a:r>
              <a:rPr lang="sk-SK" sz="3000" dirty="0" smtClean="0"/>
              <a:t>ambulantného </a:t>
            </a:r>
            <a:r>
              <a:rPr lang="sk-SK" sz="3000" dirty="0"/>
              <a:t>výchovného opatrenia, tak aj pre rodiča </a:t>
            </a:r>
            <a:r>
              <a:rPr lang="sk-SK" sz="3000" dirty="0" smtClean="0"/>
              <a:t>dieťaťa/osobu</a:t>
            </a:r>
            <a:r>
              <a:rPr lang="sk-SK" sz="3000" dirty="0"/>
              <a:t>, ktorá sa osobne stará o dieťa,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písomnej </a:t>
            </a:r>
            <a:r>
              <a:rPr lang="sk-SK" sz="3000" dirty="0"/>
              <a:t>dohody s </a:t>
            </a:r>
            <a:r>
              <a:rPr lang="sk-SK" sz="3000" dirty="0" smtClean="0"/>
              <a:t>CDR, </a:t>
            </a:r>
            <a:r>
              <a:rPr lang="sk-SK" sz="3000" dirty="0"/>
              <a:t>v ktorom je dieťa </a:t>
            </a:r>
            <a:r>
              <a:rPr lang="sk-SK" sz="3000" dirty="0" smtClean="0"/>
              <a:t>umiestnené </a:t>
            </a:r>
            <a:r>
              <a:rPr lang="sk-SK" sz="3000" dirty="0"/>
              <a:t>na účel vykonávania pobytového opatrenia súdu alebo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požiadania </a:t>
            </a:r>
            <a:r>
              <a:rPr lang="sk-SK" sz="3000" dirty="0" smtClean="0"/>
              <a:t>dieťaťa, </a:t>
            </a:r>
            <a:endParaRPr lang="sk-SK" dirty="0"/>
          </a:p>
          <a:p>
            <a:pPr marL="0" lvl="0" indent="0" algn="just">
              <a:buNone/>
            </a:pPr>
            <a:r>
              <a:rPr lang="sk-SK" b="1" dirty="0"/>
              <a:t>b) plnoletú fyzickú osobu </a:t>
            </a:r>
            <a:r>
              <a:rPr lang="sk-SK" b="1" dirty="0" smtClean="0"/>
              <a:t>– náhradného rodiča (§ 44a),</a:t>
            </a:r>
            <a:endParaRPr lang="sk-SK" b="1" dirty="0"/>
          </a:p>
          <a:p>
            <a:pPr marL="0" lvl="0" indent="0" algn="just">
              <a:buNone/>
            </a:pPr>
            <a:r>
              <a:rPr lang="sk-SK" b="1" dirty="0"/>
              <a:t>c) rodiča alebo osobu, ktorá sa osobne stará o dieťa,</a:t>
            </a:r>
          </a:p>
          <a:p>
            <a:pPr marL="0" lvl="0" indent="0" algn="just">
              <a:buNone/>
            </a:pPr>
            <a:r>
              <a:rPr lang="sk-SK" b="1" dirty="0"/>
              <a:t>d) mladého dospelého po ukončení náhradnej starostlivosti.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408737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757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</a:t>
            </a:r>
            <a:r>
              <a:rPr lang="sk-SK" sz="2400" b="1" dirty="0" smtClean="0">
                <a:latin typeface="+mn-lt"/>
              </a:rPr>
              <a:t>CDR/AS – spôsob zabezpečenia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04009"/>
            <a:ext cx="10515600" cy="527295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b="1" dirty="0" smtClean="0"/>
              <a:t>Zapájanie </a:t>
            </a:r>
            <a:r>
              <a:rPr lang="sk-SK" b="1" dirty="0"/>
              <a:t>CDR (štátne aj akreditované) a akreditovaných subjektov prostredníctvom tzv.</a:t>
            </a:r>
            <a:endParaRPr lang="sk-SK" dirty="0"/>
          </a:p>
          <a:p>
            <a:pPr lvl="1" algn="just"/>
            <a:r>
              <a:rPr lang="sk-SK" b="1" dirty="0"/>
              <a:t>veľkých priorít – zapájanie CDR</a:t>
            </a:r>
            <a:endParaRPr lang="sk-SK" dirty="0"/>
          </a:p>
          <a:p>
            <a:pPr lvl="1" algn="just"/>
            <a:r>
              <a:rPr lang="sk-SK" b="1" dirty="0"/>
              <a:t>malých priorít – zapájanie akreditovaných subjektov mimo CDR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Ústredie </a:t>
            </a:r>
            <a:r>
              <a:rPr lang="sk-SK" dirty="0" err="1"/>
              <a:t>PSVaR</a:t>
            </a:r>
            <a:r>
              <a:rPr lang="sk-SK" dirty="0"/>
              <a:t> </a:t>
            </a:r>
            <a:r>
              <a:rPr lang="sk-SK" b="1" dirty="0" smtClean="0"/>
              <a:t>do </a:t>
            </a:r>
            <a:r>
              <a:rPr lang="sk-SK" b="1" dirty="0"/>
              <a:t>31. mája</a:t>
            </a:r>
            <a:r>
              <a:rPr lang="sk-SK" dirty="0"/>
              <a:t> na nasledujúci kalendárny rok </a:t>
            </a:r>
            <a:r>
              <a:rPr lang="sk-SK" b="1" dirty="0" smtClean="0"/>
              <a:t>určí </a:t>
            </a:r>
            <a:r>
              <a:rPr lang="sk-SK" b="1" dirty="0"/>
              <a:t>priority</a:t>
            </a:r>
            <a:r>
              <a:rPr lang="sk-SK" dirty="0"/>
              <a:t> a spôsob ich organizačného zabezpečenia v oblasti vykonávania opatrení</a:t>
            </a:r>
          </a:p>
          <a:p>
            <a:pPr lvl="1" algn="just"/>
            <a:r>
              <a:rPr lang="sk-SK" dirty="0"/>
              <a:t>pobytovou formou v CDR (počet a špecifikácia miest) - súdne rozhodnutia, dobrovoľné pobyty</a:t>
            </a:r>
          </a:p>
          <a:p>
            <a:pPr lvl="1" algn="just"/>
            <a:r>
              <a:rPr lang="sk-SK" dirty="0"/>
              <a:t>ambulantnou formou alebo terénnou formou v CDR pre orgány SPOD a SK , </a:t>
            </a:r>
          </a:p>
          <a:p>
            <a:pPr lvl="0" algn="just"/>
            <a:r>
              <a:rPr lang="sk-SK" b="1" dirty="0"/>
              <a:t>schváli tzv. malé priority</a:t>
            </a:r>
            <a:r>
              <a:rPr lang="sk-SK" dirty="0"/>
              <a:t> a spôsob ich organizačného zabezpečenia orgánom SPOD a SK (môže určiť   ktoré  zabezpečí Ústredie) </a:t>
            </a:r>
          </a:p>
        </p:txBody>
      </p:sp>
    </p:spTree>
    <p:extLst>
      <p:ext uri="{BB962C8B-B14F-4D97-AF65-F5344CB8AC3E}">
        <p14:creationId xmlns:p14="http://schemas.microsoft.com/office/powerpoint/2010/main" val="28422818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CDR/AS – spôsob zabezpečenia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7"/>
            <a:ext cx="10515600" cy="5179436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Pre rok 2026 </a:t>
            </a:r>
            <a:r>
              <a:rPr lang="sk-SK" sz="3000" dirty="0" smtClean="0"/>
              <a:t>bol </a:t>
            </a:r>
            <a:r>
              <a:rPr lang="sk-SK" sz="3000" dirty="0"/>
              <a:t>stanovený potrebný maximálny počet 5 935 miest, (31.05.2025 zariadenia </a:t>
            </a:r>
            <a:r>
              <a:rPr lang="sk-SK" sz="3000" dirty="0" err="1"/>
              <a:t>SPODaSK</a:t>
            </a:r>
            <a:r>
              <a:rPr lang="sk-SK" sz="3000" dirty="0"/>
              <a:t> v zriaďovateľskej pôsobnosti Ústredia disponovali kapacitou 4 824 miest).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celkovú potrebu 1 111 miest v akreditovaných CDR s programom na rok 2026 </a:t>
            </a:r>
          </a:p>
          <a:p>
            <a:pPr lvl="1" algn="just"/>
            <a:r>
              <a:rPr lang="sk-SK" sz="3000" dirty="0"/>
              <a:t>1 024 miest na pobytové opatrenia súdu </a:t>
            </a:r>
          </a:p>
          <a:p>
            <a:pPr lvl="1" algn="just"/>
            <a:r>
              <a:rPr lang="sk-SK" sz="3000" dirty="0"/>
              <a:t>87 miest na pobytové opatrenia na základe dohody.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celkovú potrebu miest v CDR s resocializačným programom na rok 2026 v celkovom počte </a:t>
            </a:r>
            <a:r>
              <a:rPr lang="sk-SK" sz="3000" b="1" dirty="0"/>
              <a:t>434 miest</a:t>
            </a:r>
          </a:p>
          <a:p>
            <a:pPr lvl="1" algn="just"/>
            <a:r>
              <a:rPr lang="sk-SK" sz="3000" dirty="0"/>
              <a:t>55 miest na pobytové opatrenia súdu </a:t>
            </a:r>
          </a:p>
          <a:p>
            <a:pPr lvl="1" algn="just"/>
            <a:r>
              <a:rPr lang="sk-SK" sz="3000" dirty="0"/>
              <a:t>379 miest na pobytové opatrenia na základe dohody.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na zabezpečenie pokrytia regionálnych potrieb v oblasti vykonávania opatrení ambulantnou  a/terénnou formou v CDR celkovú potrebu hodín priamej odbornej práce </a:t>
            </a:r>
            <a:r>
              <a:rPr lang="sk-SK" sz="3000" b="1" dirty="0"/>
              <a:t>214 439 hodín</a:t>
            </a:r>
            <a:r>
              <a:rPr lang="sk-SK" sz="3000" dirty="0"/>
              <a:t>, z toho v akreditovaných subjektoch v počte </a:t>
            </a:r>
            <a:r>
              <a:rPr lang="sk-SK" sz="3000" b="1" dirty="0"/>
              <a:t>73 400 </a:t>
            </a:r>
            <a:r>
              <a:rPr lang="sk-SK" sz="3000" dirty="0"/>
              <a:t>hodín z celkovej potreby.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49980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6929"/>
          </a:xfrm>
        </p:spPr>
        <p:txBody>
          <a:bodyPr>
            <a:normAutofit fontScale="90000"/>
          </a:bodyPr>
          <a:lstStyle/>
          <a:p>
            <a:r>
              <a:rPr lang="sk-SK" sz="2400" b="1" dirty="0" smtClean="0"/>
              <a:t/>
            </a:r>
            <a:br>
              <a:rPr lang="sk-SK" sz="2400" b="1" dirty="0" smtClean="0"/>
            </a:br>
            <a:r>
              <a:rPr lang="sk-SK" sz="2700" dirty="0" smtClean="0">
                <a:latin typeface="+mn-lt"/>
              </a:rPr>
              <a:t>Oprávnenia </a:t>
            </a:r>
            <a:r>
              <a:rPr lang="sk-SK" sz="2700" dirty="0">
                <a:latin typeface="+mn-lt"/>
              </a:rPr>
              <a:t>zamestnanca orgánu SPOD a SK </a:t>
            </a:r>
            <a:br>
              <a:rPr lang="sk-SK" sz="2700" dirty="0">
                <a:latin typeface="+mn-lt"/>
              </a:rPr>
            </a:br>
            <a:endParaRPr lang="sk-SK" sz="27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8"/>
            <a:ext cx="10515600" cy="51794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dirty="0" smtClean="0"/>
              <a:t>Zamestnanec </a:t>
            </a:r>
            <a:r>
              <a:rPr lang="sk-SK" dirty="0"/>
              <a:t>orgánu SPOD a SK je oprávnený </a:t>
            </a:r>
          </a:p>
          <a:p>
            <a:pPr lvl="0" algn="just"/>
            <a:r>
              <a:rPr lang="sk-SK" dirty="0"/>
              <a:t>osobne preverovať v rodinnom/náhradnom rodinnom prostredí informácie o tom, že by dieťa mohlo byť vystavené ohrozeniu života, zdravia alebo neľudskému alebo zlému zaobchádzaniu </a:t>
            </a:r>
            <a:r>
              <a:rPr lang="sk-SK" dirty="0" smtClean="0"/>
              <a:t>- </a:t>
            </a:r>
            <a:r>
              <a:rPr lang="sk-SK" b="1" dirty="0"/>
              <a:t>preverenie stavu dieťaťa,</a:t>
            </a:r>
          </a:p>
          <a:p>
            <a:pPr lvl="0" algn="just"/>
            <a:r>
              <a:rPr lang="sk-SK" b="1" dirty="0"/>
              <a:t>osobne preverovať starostlivosť </a:t>
            </a:r>
            <a:r>
              <a:rPr lang="sk-SK" dirty="0"/>
              <a:t>o výchovu, zdravie, výživu a všestranný vývin dieťaťa alebo </a:t>
            </a:r>
            <a:r>
              <a:rPr lang="sk-SK" b="1" dirty="0"/>
              <a:t>osobne</a:t>
            </a:r>
            <a:r>
              <a:rPr lang="sk-SK" dirty="0"/>
              <a:t> </a:t>
            </a:r>
            <a:r>
              <a:rPr lang="sk-SK" b="1" dirty="0"/>
              <a:t>zisťovať dôvody nevhodného správania </a:t>
            </a:r>
            <a:r>
              <a:rPr lang="sk-SK" dirty="0"/>
              <a:t>sa detí </a:t>
            </a:r>
            <a:r>
              <a:rPr lang="sk-SK" b="1" dirty="0"/>
              <a:t>v rodinnom/náhradnom rodinnom prostredí a zariadení najmä návštevou dieťaťa a rozhovorom s dieťaťom, s rodičom dieťaťa, s inou osobu, ktorá sa osobne stará o dieťa, alebo s fyzickou osobu, ktorá má s dieťaťom blízky vzťah, </a:t>
            </a:r>
          </a:p>
          <a:p>
            <a:pPr lvl="0" algn="just"/>
            <a:r>
              <a:rPr lang="sk-SK" b="1" dirty="0"/>
              <a:t>osobne preverovať vhodnosť prostredia </a:t>
            </a:r>
            <a:r>
              <a:rPr lang="sk-SK" dirty="0"/>
              <a:t>pre zabezpečenie výchovy a všestranného vývinu dieťaťa, a to aj vtedy, ak takéto preverenie je potrebné z dôvodu, že by sa dieťa v tomto prostredí mohlo v budúcnosti zdržiavať, </a:t>
            </a:r>
          </a:p>
          <a:p>
            <a:pPr lvl="0" algn="just"/>
            <a:r>
              <a:rPr lang="sk-SK" b="1" dirty="0"/>
              <a:t>osobne zisťovať alebo preverovať informácie </a:t>
            </a:r>
            <a:r>
              <a:rPr lang="sk-SK" dirty="0"/>
              <a:t>o negatívnych vplyvoch na život, zdravie, vývin dieťaťa </a:t>
            </a:r>
            <a:r>
              <a:rPr lang="sk-SK" b="1" dirty="0"/>
              <a:t>v otvorenom </a:t>
            </a:r>
            <a:r>
              <a:rPr lang="sk-SK" b="1" dirty="0" smtClean="0"/>
              <a:t>prostredí</a:t>
            </a:r>
            <a:r>
              <a:rPr lang="sk-SK" dirty="0"/>
              <a:t>,</a:t>
            </a:r>
            <a:r>
              <a:rPr lang="sk-SK" dirty="0" smtClean="0"/>
              <a:t>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285429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/>
          </a:bodyPr>
          <a:lstStyle/>
          <a:p>
            <a:r>
              <a:rPr lang="sk-SK" sz="2400" b="1" dirty="0"/>
              <a:t>Oprávnenia zamestnanca orgánu SPOD a SK</a:t>
            </a: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59874"/>
            <a:ext cx="10515600" cy="5117089"/>
          </a:xfrm>
        </p:spPr>
        <p:txBody>
          <a:bodyPr>
            <a:normAutofit fontScale="92500"/>
          </a:bodyPr>
          <a:lstStyle/>
          <a:p>
            <a:pPr lvl="0" algn="just"/>
            <a:r>
              <a:rPr lang="sk-SK" b="1" dirty="0"/>
              <a:t>zisťovať v škole, v školskom zariadení, u pediatra dieťaťa alebo u inej osoby informácie o zabezpečovaní starostlivosti o výchovu a všestranný vývin </a:t>
            </a:r>
            <a:r>
              <a:rPr lang="sk-SK" b="1" dirty="0" smtClean="0"/>
              <a:t>dieťaťa,</a:t>
            </a:r>
            <a:r>
              <a:rPr lang="sk-SK" dirty="0" smtClean="0"/>
              <a:t> </a:t>
            </a:r>
          </a:p>
          <a:p>
            <a:pPr lvl="0" algn="just"/>
            <a:r>
              <a:rPr lang="sk-SK" b="1" dirty="0" smtClean="0"/>
              <a:t>predvolať</a:t>
            </a:r>
            <a:r>
              <a:rPr lang="sk-SK" dirty="0" smtClean="0"/>
              <a:t> </a:t>
            </a:r>
            <a:r>
              <a:rPr lang="sk-SK" dirty="0"/>
              <a:t>dieťa, rodiča dieťaťa, inú osobu, ktorá sa osobne stará o dieťa, záujemcu/žiadateľa o NRS osobu, ktorá má s dieťaťom blízky vzťah, alebo inú osobu, ktorá môže poskytnúť informácie o prostredí dieťaťa, </a:t>
            </a:r>
          </a:p>
          <a:p>
            <a:pPr lvl="0" algn="just"/>
            <a:r>
              <a:rPr lang="sk-SK" b="1" dirty="0"/>
              <a:t>vyhotoviť, a to aj bez súhlasu prítomnej fyzickej osoby, obrazový záznam, obrazovo-zvukový záznam a zvukový záznam, ak je to potrebné na účely preukázania ohrozenia života dieťaťa, zdravia dieťaťa, neľudského alebo zlého zaobchádzania s dieťaťom, </a:t>
            </a:r>
          </a:p>
          <a:p>
            <a:pPr algn="just"/>
            <a:r>
              <a:rPr lang="sk-SK" dirty="0"/>
              <a:t>vyhotoviť, a to aj bez súhlasu prítomnej fyzickej osoby, zvukový záznam na účely preukázania priebehu vykonávania opatrení SPOD a SK. </a:t>
            </a:r>
          </a:p>
        </p:txBody>
      </p:sp>
    </p:spTree>
    <p:extLst>
      <p:ext uri="{BB962C8B-B14F-4D97-AF65-F5344CB8AC3E}">
        <p14:creationId xmlns:p14="http://schemas.microsoft.com/office/powerpoint/2010/main" val="1045859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sk-SK" sz="2400" b="1" dirty="0"/>
              <a:t>Oprávnenia zamestnanca orgánu SPOD a SK</a:t>
            </a: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b="1" dirty="0"/>
              <a:t>Oprávnenia v obydlí </a:t>
            </a:r>
            <a:r>
              <a:rPr lang="sk-SK" dirty="0"/>
              <a:t>(byt, iný priestor slúžiaci na bývanie/priestor k nim patriaci) možno vykonať, ak na vstup do obydlia </a:t>
            </a:r>
            <a:r>
              <a:rPr lang="sk-SK" dirty="0" smtClean="0"/>
              <a:t>udelil prítomný plnoletý (výnimka </a:t>
            </a:r>
            <a:r>
              <a:rPr lang="sk-SK" dirty="0"/>
              <a:t>– preverenie stavu </a:t>
            </a:r>
            <a:r>
              <a:rPr lang="sk-SK" dirty="0" smtClean="0"/>
              <a:t>dieťaťa) </a:t>
            </a:r>
            <a:r>
              <a:rPr lang="sk-SK" dirty="0"/>
              <a:t>Oprávnenie v obydlí musí byť vykonané spôsobom, ktorý neprekročí mieru nevyhnutnú na dosiahnutie jeho účelu a ktorý bude zodpovedať veku </a:t>
            </a:r>
            <a:r>
              <a:rPr lang="sk-SK" dirty="0" smtClean="0"/>
              <a:t>a rozumovej </a:t>
            </a:r>
            <a:r>
              <a:rPr lang="sk-SK" dirty="0"/>
              <a:t>vyspelosti dieťaťa a závažnosti situácie, v ktorej sa dieťa </a:t>
            </a:r>
            <a:r>
              <a:rPr lang="sk-SK" dirty="0" smtClean="0"/>
              <a:t>nachádza </a:t>
            </a:r>
            <a:r>
              <a:rPr lang="sk-SK" dirty="0"/>
              <a:t>(záznam, uvedenie dôvodov).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b="1" dirty="0" smtClean="0"/>
              <a:t>Vyhotovovanie </a:t>
            </a:r>
            <a:r>
              <a:rPr lang="sk-SK" b="1" dirty="0"/>
              <a:t>obrazového, obrazovo-zvukového a zvukového záznamu sa riadi určenými pravidlami </a:t>
            </a:r>
          </a:p>
          <a:p>
            <a:pPr marL="457200" lvl="1" indent="0" algn="just">
              <a:buNone/>
            </a:pPr>
            <a:r>
              <a:rPr lang="sk-SK" b="1" dirty="0"/>
              <a:t>Univerzálne pravidlo – vysvetliť, nenahrádzať a dopredu informovať 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b="1" dirty="0"/>
              <a:t>Povinné zhotovovanie záznamov </a:t>
            </a:r>
            <a:endParaRPr lang="sk-SK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výkon oprávnenia preverenia stavu dieťaťa – obrazovo-zvykový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výkon oprávnenia v obydlí, ak o to požiada </a:t>
            </a:r>
            <a:r>
              <a:rPr lang="sk-SK" dirty="0" smtClean="0"/>
              <a:t>PFO prítomná </a:t>
            </a:r>
            <a:r>
              <a:rPr lang="sk-SK" dirty="0"/>
              <a:t>v obydlí – zvukový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zisťovanie názoru na požiadanie súdu na účely konania – zvukový</a:t>
            </a:r>
          </a:p>
          <a:p>
            <a:pPr lvl="0" algn="just"/>
            <a:r>
              <a:rPr lang="sk-SK" dirty="0"/>
              <a:t>ak je to potrebné na účely preukázania ohrozenia života, zdravia, neľudského alebo zlého zaobchádzania </a:t>
            </a:r>
            <a:r>
              <a:rPr lang="sk-SK" dirty="0" smtClean="0"/>
              <a:t>– akýkoľvek záznam – aj bez predchádzajúceho informovania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816448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7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Zabezpečenie výkonu SPOD a SK</a:t>
            </a:r>
            <a:endParaRPr lang="sk-SK" sz="2400" b="1" dirty="0">
              <a:latin typeface="+mn-lt"/>
            </a:endParaRPr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331179"/>
              </p:ext>
            </p:extLst>
          </p:nvPr>
        </p:nvGraphicFramePr>
        <p:xfrm>
          <a:off x="924792" y="1059874"/>
          <a:ext cx="10429009" cy="5222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499">
                  <a:extLst>
                    <a:ext uri="{9D8B030D-6E8A-4147-A177-3AD203B41FA5}">
                      <a16:colId xmlns:a16="http://schemas.microsoft.com/office/drawing/2014/main" val="42815918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246057979"/>
                    </a:ext>
                  </a:extLst>
                </a:gridCol>
                <a:gridCol w="4125191">
                  <a:extLst>
                    <a:ext uri="{9D8B030D-6E8A-4147-A177-3AD203B41FA5}">
                      <a16:colId xmlns:a16="http://schemas.microsoft.com/office/drawing/2014/main" val="3489583628"/>
                    </a:ext>
                  </a:extLst>
                </a:gridCol>
                <a:gridCol w="1466562">
                  <a:extLst>
                    <a:ext uri="{9D8B030D-6E8A-4147-A177-3AD203B41FA5}">
                      <a16:colId xmlns:a16="http://schemas.microsoft.com/office/drawing/2014/main" val="493854637"/>
                    </a:ext>
                  </a:extLst>
                </a:gridCol>
                <a:gridCol w="1567324">
                  <a:extLst>
                    <a:ext uri="{9D8B030D-6E8A-4147-A177-3AD203B41FA5}">
                      <a16:colId xmlns:a16="http://schemas.microsoft.com/office/drawing/2014/main" val="1452072958"/>
                    </a:ext>
                  </a:extLst>
                </a:gridCol>
                <a:gridCol w="1555433">
                  <a:extLst>
                    <a:ext uri="{9D8B030D-6E8A-4147-A177-3AD203B41FA5}">
                      <a16:colId xmlns:a16="http://schemas.microsoft.com/office/drawing/2014/main" val="1710574314"/>
                    </a:ext>
                  </a:extLst>
                </a:gridCol>
              </a:tblGrid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Počet zamestnancov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„kmeň“*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projekt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spolu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451950"/>
                  </a:ext>
                </a:extLst>
              </a:tr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orgány SPOD a SK/štátna služba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860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206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1066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341431"/>
                  </a:ext>
                </a:extLst>
              </a:tr>
              <a:tr h="40903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 tom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Sociálna kuratela detí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111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64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175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5937408"/>
                  </a:ext>
                </a:extLst>
              </a:tr>
              <a:tr h="40903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Sociálna kuratela pre plnoletých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45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55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353888"/>
                  </a:ext>
                </a:extLst>
              </a:tr>
              <a:tr h="47199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Sociálnoprávna ochrana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704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132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836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268734"/>
                  </a:ext>
                </a:extLst>
              </a:tr>
              <a:tr h="40903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z </a:t>
                      </a:r>
                      <a:r>
                        <a:rPr lang="sk-SK" sz="2800" dirty="0">
                          <a:effectLst/>
                        </a:rPr>
                        <a:t>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sprostredkovanie  </a:t>
                      </a:r>
                      <a:r>
                        <a:rPr lang="sk-SK" sz="2800" dirty="0">
                          <a:effectLst/>
                        </a:rPr>
                        <a:t>NRS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17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x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1992941"/>
                  </a:ext>
                </a:extLst>
              </a:tr>
              <a:tr h="516528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terénna sociálna práca/verejná služba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170 + 2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170 + 2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1025548"/>
                  </a:ext>
                </a:extLst>
              </a:tr>
              <a:tr h="218209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spolu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860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376 + 2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1236 +2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666680"/>
                  </a:ext>
                </a:extLst>
              </a:tr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poradensko-psychologické </a:t>
                      </a:r>
                      <a:r>
                        <a:rPr lang="sk-SK" sz="2800" dirty="0">
                          <a:effectLst/>
                        </a:rPr>
                        <a:t>služby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70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46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116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2502095"/>
                  </a:ext>
                </a:extLst>
              </a:tr>
              <a:tr h="947870">
                <a:tc gridSpan="6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Zdroj: Ústredie PSVR</a:t>
                      </a: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*údaj k 31. 12. 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720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3138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320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Zabezpečenie výkonu SPOD a SK</a:t>
            </a:r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382983"/>
              </p:ext>
            </p:extLst>
          </p:nvPr>
        </p:nvGraphicFramePr>
        <p:xfrm>
          <a:off x="838200" y="862446"/>
          <a:ext cx="10515600" cy="4831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55">
                  <a:extLst>
                    <a:ext uri="{9D8B030D-6E8A-4147-A177-3AD203B41FA5}">
                      <a16:colId xmlns:a16="http://schemas.microsoft.com/office/drawing/2014/main" val="669957033"/>
                    </a:ext>
                  </a:extLst>
                </a:gridCol>
                <a:gridCol w="602672">
                  <a:extLst>
                    <a:ext uri="{9D8B030D-6E8A-4147-A177-3AD203B41FA5}">
                      <a16:colId xmlns:a16="http://schemas.microsoft.com/office/drawing/2014/main" val="28494282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503644117"/>
                    </a:ext>
                  </a:extLst>
                </a:gridCol>
                <a:gridCol w="2691246">
                  <a:extLst>
                    <a:ext uri="{9D8B030D-6E8A-4147-A177-3AD203B41FA5}">
                      <a16:colId xmlns:a16="http://schemas.microsoft.com/office/drawing/2014/main" val="173501885"/>
                    </a:ext>
                  </a:extLst>
                </a:gridCol>
                <a:gridCol w="2635827">
                  <a:extLst>
                    <a:ext uri="{9D8B030D-6E8A-4147-A177-3AD203B41FA5}">
                      <a16:colId xmlns:a16="http://schemas.microsoft.com/office/drawing/2014/main" val="3136325901"/>
                    </a:ext>
                  </a:extLst>
                </a:gridCol>
              </a:tblGrid>
              <a:tr h="228601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CDR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Počet*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NP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7427"/>
                  </a:ext>
                </a:extLst>
              </a:tr>
              <a:tr h="195628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Celkový počet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4843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353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2201091"/>
                  </a:ext>
                </a:extLst>
              </a:tr>
              <a:tr h="144585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 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Pobytová forma 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4456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9599585"/>
                  </a:ext>
                </a:extLst>
              </a:tr>
              <a:tr h="29097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71755" marR="7175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 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odborný </a:t>
                      </a:r>
                      <a:r>
                        <a:rPr lang="sk-SK" sz="2800" dirty="0">
                          <a:effectLst/>
                        </a:rPr>
                        <a:t>tím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678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4533199"/>
                  </a:ext>
                </a:extLst>
              </a:tr>
              <a:tr h="19836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skupiny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2380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2080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PNR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780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66833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ambulancia, </a:t>
                      </a:r>
                      <a:r>
                        <a:rPr lang="sk-SK" sz="2800" dirty="0">
                          <a:effectLst/>
                        </a:rPr>
                        <a:t>terén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387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240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939446"/>
                  </a:ext>
                </a:extLst>
              </a:tr>
              <a:tr h="23227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prípadová/rodinná </a:t>
                      </a:r>
                      <a:r>
                        <a:rPr lang="sk-SK" sz="2800" dirty="0">
                          <a:effectLst/>
                        </a:rPr>
                        <a:t>konferencia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50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317239"/>
                  </a:ext>
                </a:extLst>
              </a:tr>
              <a:tr h="1076800">
                <a:tc gridSpan="5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Zdroj: Ústredie PSVR</a:t>
                      </a: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*údaj k 31. 12. 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500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983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Výzvy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41664"/>
            <a:ext cx="10515600" cy="5569527"/>
          </a:xfrm>
        </p:spPr>
        <p:txBody>
          <a:bodyPr>
            <a:normAutofit fontScale="40000" lnSpcReduction="20000"/>
          </a:bodyPr>
          <a:lstStyle/>
          <a:p>
            <a:pPr lvl="0" algn="just"/>
            <a:r>
              <a:rPr lang="sk-SK" sz="6000" b="1" i="1" dirty="0"/>
              <a:t>Zlepšenie podmienok výkonu orgánov </a:t>
            </a:r>
            <a:r>
              <a:rPr lang="sk-SK" sz="6000" b="1" i="1" dirty="0" err="1"/>
              <a:t>SPODaSK</a:t>
            </a:r>
            <a:r>
              <a:rPr lang="sk-SK" sz="6000" b="1" i="1" dirty="0"/>
              <a:t> </a:t>
            </a:r>
            <a:endParaRPr lang="sk-SK" sz="6000" b="1" dirty="0"/>
          </a:p>
          <a:p>
            <a:pPr lvl="1" algn="just"/>
            <a:r>
              <a:rPr lang="sk-SK" sz="6000" dirty="0" err="1"/>
              <a:t>viacrolovosť</a:t>
            </a:r>
            <a:r>
              <a:rPr lang="sk-SK" sz="6000" dirty="0"/>
              <a:t> orgánu SPOD a SK </a:t>
            </a:r>
            <a:endParaRPr lang="sk-SK" sz="6000" dirty="0" smtClean="0"/>
          </a:p>
          <a:p>
            <a:pPr lvl="1" algn="just"/>
            <a:r>
              <a:rPr lang="sk-SK" sz="6000" dirty="0" smtClean="0"/>
              <a:t>personálna </a:t>
            </a:r>
            <a:r>
              <a:rPr lang="sk-SK" sz="6000" dirty="0" err="1"/>
              <a:t>poddimenzovanosť</a:t>
            </a:r>
            <a:r>
              <a:rPr lang="sk-SK" sz="6000" dirty="0"/>
              <a:t> všetkých subjektov...  </a:t>
            </a:r>
          </a:p>
          <a:p>
            <a:pPr lvl="0" algn="just"/>
            <a:r>
              <a:rPr lang="sk-SK" sz="6000" b="1" i="1" dirty="0"/>
              <a:t>Komplexnosť a dostupnosť odbornej pomoci</a:t>
            </a:r>
            <a:endParaRPr lang="sk-SK" sz="6000" b="1" dirty="0"/>
          </a:p>
          <a:p>
            <a:pPr lvl="1" algn="just"/>
            <a:r>
              <a:rPr lang="sk-SK" sz="6000" dirty="0"/>
              <a:t>celková nedostupnosť odborných služieb pre rodinu </a:t>
            </a:r>
          </a:p>
          <a:p>
            <a:pPr lvl="1" algn="just"/>
            <a:r>
              <a:rPr lang="sk-SK" sz="6000" dirty="0"/>
              <a:t>koordinácia  regionálnych subjektov a rezervy v multidisciplinárnom prístupe </a:t>
            </a:r>
          </a:p>
          <a:p>
            <a:pPr lvl="1" algn="just"/>
            <a:r>
              <a:rPr lang="sk-SK" sz="6000" dirty="0"/>
              <a:t>lepšie využitie potenciálu vlastného systému...</a:t>
            </a:r>
          </a:p>
          <a:p>
            <a:pPr lvl="0" algn="just"/>
            <a:r>
              <a:rPr lang="sk-SK" sz="6000" b="1" i="1" dirty="0"/>
              <a:t>Podpora náhradných rodín </a:t>
            </a:r>
            <a:r>
              <a:rPr lang="sk-SK" sz="6000" i="1" dirty="0"/>
              <a:t>– </a:t>
            </a:r>
            <a:r>
              <a:rPr lang="sk-SK" sz="6000" i="1" dirty="0" smtClean="0"/>
              <a:t>(napr. </a:t>
            </a:r>
            <a:r>
              <a:rPr lang="sk-SK" sz="6000" dirty="0" smtClean="0"/>
              <a:t>adaptačné </a:t>
            </a:r>
            <a:r>
              <a:rPr lang="sk-SK" sz="6000" dirty="0"/>
              <a:t>štádium po vzniku </a:t>
            </a:r>
            <a:r>
              <a:rPr lang="sk-SK" sz="6000" dirty="0" smtClean="0"/>
              <a:t>NRS). </a:t>
            </a:r>
            <a:endParaRPr lang="sk-SK" sz="6000" dirty="0"/>
          </a:p>
          <a:p>
            <a:pPr lvl="0" algn="just"/>
            <a:r>
              <a:rPr lang="sk-SK" sz="6000" b="1" i="1" dirty="0"/>
              <a:t>Rozvoj </a:t>
            </a:r>
            <a:r>
              <a:rPr lang="sk-SK" sz="6000" b="1" i="1" dirty="0" smtClean="0"/>
              <a:t>PNR pre </a:t>
            </a:r>
            <a:r>
              <a:rPr lang="sk-SK" sz="6000" b="1" dirty="0" smtClean="0"/>
              <a:t>deti </a:t>
            </a:r>
            <a:r>
              <a:rPr lang="sk-SK" sz="6000" b="1" dirty="0"/>
              <a:t>so zdravotným znevýhodnením </a:t>
            </a:r>
          </a:p>
          <a:p>
            <a:pPr lvl="0" algn="just"/>
            <a:r>
              <a:rPr lang="sk-SK" sz="6000" b="1" i="1" dirty="0"/>
              <a:t>Osamostatňovanie sa detí a mladých dospelých, vrátane MBS a detí a mladých dospelých so zdravotným znevýhodnením</a:t>
            </a:r>
            <a:r>
              <a:rPr lang="sk-SK" sz="6000" i="1" dirty="0"/>
              <a:t> (</a:t>
            </a:r>
            <a:r>
              <a:rPr lang="sk-SK" sz="6000" dirty="0"/>
              <a:t>zvyšujúci sa záujem </a:t>
            </a:r>
            <a:r>
              <a:rPr lang="sk-SK" sz="6000" dirty="0" smtClean="0"/>
              <a:t>MD </a:t>
            </a:r>
            <a:r>
              <a:rPr lang="sk-SK" sz="6000" dirty="0"/>
              <a:t>zotrvať v CDR po dosiahnutí plnoletosti, </a:t>
            </a:r>
            <a:r>
              <a:rPr lang="sk-SK" sz="6000" dirty="0" smtClean="0"/>
              <a:t>silná skupina </a:t>
            </a:r>
            <a:r>
              <a:rPr lang="sk-SK" sz="6000" dirty="0"/>
              <a:t>detí vo veku 15 až 18 rokov v CDR)  </a:t>
            </a:r>
          </a:p>
          <a:p>
            <a:pPr lvl="0" algn="just"/>
            <a:r>
              <a:rPr lang="sk-SK" sz="6000" b="1" i="1" dirty="0"/>
              <a:t>Priestorové podmienky pre náhradnú starostlivosť na komunitnej úrovni a  optimalizovanie organizačných štruktúr jednotlivých CDR </a:t>
            </a:r>
            <a:endParaRPr lang="sk-SK" sz="6000" b="1" dirty="0"/>
          </a:p>
          <a:p>
            <a:pPr lvl="0" algn="just"/>
            <a:r>
              <a:rPr lang="sk-SK" sz="6000" b="1" i="1" dirty="0"/>
              <a:t>Monitorovanie a hodnotenie kvality výkonu</a:t>
            </a:r>
            <a:r>
              <a:rPr lang="sk-SK" sz="6000" b="1" dirty="0"/>
              <a:t> vo všetkých oblastiach SPOD a SK a na všetkých úrovniach </a:t>
            </a:r>
            <a:r>
              <a:rPr lang="sk-SK" sz="6000" b="1" dirty="0" smtClean="0"/>
              <a:t>výkonu......</a:t>
            </a:r>
            <a:r>
              <a:rPr lang="sk-SK" sz="5100" b="1" i="1" dirty="0" smtClean="0"/>
              <a:t> </a:t>
            </a:r>
            <a:endParaRPr lang="sk-SK" sz="5100" b="1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6319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593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768927"/>
            <a:ext cx="10515600" cy="5408036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Opatrenia sa vykonávajú pre dieťa, plnoletú </a:t>
            </a:r>
            <a:r>
              <a:rPr lang="sk-SK" sz="3200" dirty="0"/>
              <a:t>fyzickú </a:t>
            </a:r>
            <a:r>
              <a:rPr lang="sk-SK" sz="3200" dirty="0" smtClean="0"/>
              <a:t>osobu, rodinu, skupinu </a:t>
            </a:r>
            <a:r>
              <a:rPr lang="sk-SK" sz="3200" dirty="0"/>
              <a:t>a </a:t>
            </a:r>
            <a:r>
              <a:rPr lang="sk-SK" sz="3200" dirty="0" smtClean="0"/>
              <a:t>komunitu, </a:t>
            </a:r>
            <a:r>
              <a:rPr lang="sk-SK" sz="3200" b="1" dirty="0" smtClean="0"/>
              <a:t>najmä </a:t>
            </a:r>
            <a:r>
              <a:rPr lang="sk-SK" sz="3200" b="1" dirty="0"/>
              <a:t>prostredníctvom sociálnej práce, metódami, technikami a postupmi zodpovedajúcimi poznatkom spoločenských vied a poznatkom o stave a vývoji sociálnoprávnych javov v spoločnosti.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Opatrenia SPOD a SK sa vykonávajú</a:t>
            </a:r>
          </a:p>
          <a:p>
            <a:pPr lvl="1"/>
            <a:r>
              <a:rPr lang="sk-SK" sz="3200" dirty="0"/>
              <a:t>v prirodzenom rodinnom prostredí,</a:t>
            </a:r>
          </a:p>
          <a:p>
            <a:pPr lvl="1"/>
            <a:r>
              <a:rPr lang="sk-SK" sz="3200" dirty="0"/>
              <a:t>v náhradnom rodinnom prostredí,</a:t>
            </a:r>
          </a:p>
          <a:p>
            <a:pPr lvl="1"/>
            <a:r>
              <a:rPr lang="sk-SK" sz="3200" dirty="0"/>
              <a:t>v otvorenom prostredí,</a:t>
            </a:r>
          </a:p>
          <a:p>
            <a:pPr lvl="1"/>
            <a:r>
              <a:rPr lang="sk-SK" sz="3200" dirty="0"/>
              <a:t>v prostredí utvorenom a usporiadanom na výkon opatrení podľa zákona </a:t>
            </a:r>
            <a:r>
              <a:rPr lang="sk-SK" sz="3200" dirty="0" smtClean="0"/>
              <a:t>– zariadení SPOD a SK.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277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77875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Výkon opatrení SPOD a SK – počty</a:t>
            </a:r>
            <a:endParaRPr lang="sk-SK" sz="2800" b="1" dirty="0">
              <a:latin typeface="+mn-lt"/>
            </a:endParaRPr>
          </a:p>
        </p:txBody>
      </p:sp>
      <p:graphicFrame>
        <p:nvGraphicFramePr>
          <p:cNvPr id="6" name="Zástupný objekt pre obsah 5"/>
          <p:cNvGraphicFramePr>
            <a:graphicFrameLocks noGrp="1"/>
          </p:cNvGraphicFramePr>
          <p:nvPr>
            <p:ph idx="1"/>
            <p:extLst/>
          </p:nvPr>
        </p:nvGraphicFramePr>
        <p:xfrm>
          <a:off x="748145" y="1272119"/>
          <a:ext cx="10605655" cy="3843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199">
                  <a:extLst>
                    <a:ext uri="{9D8B030D-6E8A-4147-A177-3AD203B41FA5}">
                      <a16:colId xmlns:a16="http://schemas.microsoft.com/office/drawing/2014/main" val="2132712917"/>
                    </a:ext>
                  </a:extLst>
                </a:gridCol>
                <a:gridCol w="995590">
                  <a:extLst>
                    <a:ext uri="{9D8B030D-6E8A-4147-A177-3AD203B41FA5}">
                      <a16:colId xmlns:a16="http://schemas.microsoft.com/office/drawing/2014/main" val="353505582"/>
                    </a:ext>
                  </a:extLst>
                </a:gridCol>
                <a:gridCol w="1079430">
                  <a:extLst>
                    <a:ext uri="{9D8B030D-6E8A-4147-A177-3AD203B41FA5}">
                      <a16:colId xmlns:a16="http://schemas.microsoft.com/office/drawing/2014/main" val="3715470842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780908076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68317719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2220778965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181587891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126633486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702057614"/>
                    </a:ext>
                  </a:extLst>
                </a:gridCol>
              </a:tblGrid>
              <a:tr h="60319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V priebehu </a:t>
                      </a:r>
                      <a:r>
                        <a:rPr lang="sk-SK" sz="2600" dirty="0" smtClean="0">
                          <a:effectLst/>
                        </a:rPr>
                        <a:t>roka počet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2019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>
                          <a:effectLst/>
                        </a:rPr>
                        <a:t>2025*</a:t>
                      </a:r>
                      <a:endParaRPr lang="sk-SK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2945798"/>
                  </a:ext>
                </a:extLst>
              </a:tr>
              <a:tr h="29247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nových </a:t>
                      </a:r>
                      <a:r>
                        <a:rPr lang="sk-SK" sz="2600" dirty="0">
                          <a:effectLst/>
                        </a:rPr>
                        <a:t>prípadov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rodín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14 530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12 997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12 914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15 225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13 212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12 615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12 367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6110965"/>
                  </a:ext>
                </a:extLst>
              </a:tr>
              <a:tr h="49184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detí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21 689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19 150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19 650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22 677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19 874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18 971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18 604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433288"/>
                  </a:ext>
                </a:extLst>
              </a:tr>
              <a:tr h="29247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aktívnych </a:t>
                      </a:r>
                      <a:r>
                        <a:rPr lang="sk-SK" sz="2600" dirty="0">
                          <a:effectLst/>
                        </a:rPr>
                        <a:t>prípadov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>
                          <a:effectLst/>
                        </a:rPr>
                        <a:t>rodín</a:t>
                      </a:r>
                      <a:endParaRPr lang="sk-SK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49 825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49 843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47 363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51 372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49 858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49 780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51 905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2288613"/>
                  </a:ext>
                </a:extLst>
              </a:tr>
              <a:tr h="58527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detí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74 560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71 167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74 704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80 132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88 741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86 537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90 409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410675"/>
                  </a:ext>
                </a:extLst>
              </a:tr>
              <a:tr h="585273"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 </a:t>
                      </a:r>
                      <a:r>
                        <a:rPr kumimoji="0" lang="sk-SK" altLang="sk-SK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kumimoji="0" lang="sk-SK" alt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*predbežné údaje za rok 2025</a:t>
                      </a:r>
                      <a:endParaRPr kumimoji="0" lang="sk-SK" alt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746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18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5920"/>
          </a:xfrm>
        </p:spPr>
        <p:txBody>
          <a:bodyPr>
            <a:normAutofit fontScale="90000"/>
          </a:bodyPr>
          <a:lstStyle/>
          <a:p>
            <a:r>
              <a:rPr lang="sk-SK" sz="3100" dirty="0" smtClean="0"/>
              <a:t/>
            </a:r>
            <a:br>
              <a:rPr lang="sk-SK" sz="3100" dirty="0" smtClean="0"/>
            </a:br>
            <a:r>
              <a:rPr lang="sk-SK" sz="3100" b="1" dirty="0" smtClean="0">
                <a:latin typeface="+mn-lt"/>
              </a:rPr>
              <a:t>Opatrenia </a:t>
            </a:r>
            <a:r>
              <a:rPr lang="sk-SK" sz="3100" b="1" dirty="0">
                <a:latin typeface="+mn-lt"/>
              </a:rPr>
              <a:t>sociálnoprávnej ochrany detí a sociálnej kurately sa vykonávajú  najmä pre dieťa </a:t>
            </a:r>
            <a:r>
              <a:rPr lang="sk-SK" b="1" dirty="0">
                <a:latin typeface="+mn-lt"/>
              </a:rPr>
              <a:t/>
            </a:r>
            <a:br>
              <a:rPr lang="sk-SK" b="1" dirty="0">
                <a:latin typeface="+mn-lt"/>
              </a:rPr>
            </a:br>
            <a:endParaRPr lang="sk-SK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91046"/>
            <a:ext cx="10515600" cy="5085917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sk-SK" dirty="0" smtClean="0"/>
              <a:t>ktorého </a:t>
            </a:r>
            <a:r>
              <a:rPr lang="sk-SK" b="1" dirty="0"/>
              <a:t>rodičia nemôžu plniť povinnosti </a:t>
            </a:r>
            <a:r>
              <a:rPr lang="sk-SK" dirty="0"/>
              <a:t>vyplývajúce z rodičovských práv a povinností,  </a:t>
            </a:r>
          </a:p>
          <a:p>
            <a:pPr lvl="0" algn="just"/>
            <a:r>
              <a:rPr lang="sk-SK" dirty="0"/>
              <a:t>ktorého </a:t>
            </a:r>
            <a:r>
              <a:rPr lang="sk-SK" i="1" dirty="0"/>
              <a:t>rodičia porušujú povinnosti</a:t>
            </a:r>
            <a:r>
              <a:rPr lang="sk-SK" dirty="0"/>
              <a:t>, vyplývajúce z ich rodičovských práv a povinností alebo zneužívajú svoje práva, </a:t>
            </a:r>
          </a:p>
          <a:p>
            <a:pPr lvl="0" algn="just"/>
            <a:r>
              <a:rPr lang="sk-SK" dirty="0"/>
              <a:t>ktoré bolo </a:t>
            </a:r>
            <a:r>
              <a:rPr lang="sk-SK" b="1" dirty="0"/>
              <a:t>zverené do starostlivosti inej fyzickej osoby ako rodiča </a:t>
            </a:r>
            <a:r>
              <a:rPr lang="sk-SK" dirty="0"/>
              <a:t>rozhodnutím súdu, pokiaľ táto fyzická osoba potrebuje pomoc pri starostlivosti  o dieťa alebo si neplní riadne povinnosti vyplývajúce zo zverenia do jej starostlivosti </a:t>
            </a:r>
          </a:p>
          <a:p>
            <a:pPr lvl="0" algn="just"/>
            <a:r>
              <a:rPr lang="sk-SK" dirty="0"/>
              <a:t>ktoré pácha trestnú činnosť alebo pácha </a:t>
            </a:r>
            <a:r>
              <a:rPr lang="sk-SK" b="1" dirty="0"/>
              <a:t>činnosť inak trestnú</a:t>
            </a:r>
            <a:r>
              <a:rPr lang="sk-SK" dirty="0"/>
              <a:t>, </a:t>
            </a:r>
            <a:r>
              <a:rPr lang="sk-SK" b="1" dirty="0"/>
              <a:t>je závislé </a:t>
            </a:r>
            <a:r>
              <a:rPr lang="sk-SK" dirty="0"/>
              <a:t>najmä od drog, hazardných hier, internetu, počítačových hier a iných hier alebo </a:t>
            </a:r>
            <a:r>
              <a:rPr lang="sk-SK" b="1" dirty="0"/>
              <a:t>je ohroz</a:t>
            </a:r>
            <a:r>
              <a:rPr lang="sk-SK" dirty="0"/>
              <a:t>ené takouto </a:t>
            </a:r>
            <a:r>
              <a:rPr lang="sk-SK" b="1" dirty="0"/>
              <a:t>závislosťou</a:t>
            </a:r>
            <a:r>
              <a:rPr lang="sk-SK" dirty="0"/>
              <a:t>, opakovane alebo sústavne </a:t>
            </a:r>
            <a:r>
              <a:rPr lang="sk-SK" b="1" dirty="0"/>
              <a:t>pácha priestupky na úseku školstva, proti občianskemu spolužitiu alebo inak ohrozuje občianske spolužitie</a:t>
            </a:r>
            <a:r>
              <a:rPr lang="sk-SK" dirty="0"/>
              <a:t>, </a:t>
            </a:r>
          </a:p>
          <a:p>
            <a:pPr lvl="0" algn="just"/>
            <a:r>
              <a:rPr lang="sk-SK" dirty="0"/>
              <a:t>ktoré </a:t>
            </a:r>
            <a:r>
              <a:rPr lang="sk-SK" b="1" dirty="0"/>
              <a:t>je ohrozené trestným činom</a:t>
            </a:r>
            <a:r>
              <a:rPr lang="sk-SK" dirty="0"/>
              <a:t> obchodovania s ľuďmi, týrania alebo sexuálneho  zneužívania alebo niektorým z trestných činov ohrozujúcich jeho život, zdravie, priaznivý </a:t>
            </a:r>
            <a:r>
              <a:rPr lang="sk-SK" dirty="0" smtClean="0"/>
              <a:t>vývin</a:t>
            </a:r>
            <a:r>
              <a:rPr lang="sk-SK" dirty="0"/>
              <a:t>, alebo ktoré je  obeťou takého trestného činu</a:t>
            </a:r>
            <a:r>
              <a:rPr lang="sk-SK" dirty="0" smtClean="0"/>
              <a:t>.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5248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829"/>
          </a:xfrm>
        </p:spPr>
        <p:txBody>
          <a:bodyPr>
            <a:normAutofit/>
          </a:bodyPr>
          <a:lstStyle/>
          <a:p>
            <a:r>
              <a:rPr lang="sk-SK" sz="3200" b="1" dirty="0" smtClean="0">
                <a:latin typeface="+mn-lt"/>
              </a:rPr>
              <a:t>Oznámenie/podnet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02773"/>
            <a:ext cx="10515600" cy="4774190"/>
          </a:xfrm>
        </p:spPr>
        <p:txBody>
          <a:bodyPr>
            <a:noAutofit/>
          </a:bodyPr>
          <a:lstStyle/>
          <a:p>
            <a:pPr algn="just"/>
            <a:r>
              <a:rPr lang="sk-SK" sz="3200" b="1" dirty="0" smtClean="0"/>
              <a:t>§ </a:t>
            </a:r>
            <a:r>
              <a:rPr lang="sk-SK" sz="3200" b="1" dirty="0"/>
              <a:t>7 ods. 1  zákon č. 305/2005 </a:t>
            </a:r>
            <a:r>
              <a:rPr lang="sk-SK" sz="3200" b="1" dirty="0" err="1"/>
              <a:t>Z.z</a:t>
            </a:r>
            <a:r>
              <a:rPr lang="sk-SK" sz="3200" b="1" dirty="0"/>
              <a:t>.  – </a:t>
            </a:r>
            <a:r>
              <a:rPr lang="sk-SK" sz="3200" dirty="0" smtClean="0"/>
              <a:t>Každý </a:t>
            </a:r>
            <a:r>
              <a:rPr lang="sk-SK" sz="3200" dirty="0"/>
              <a:t>je povinný upozorniť orgán </a:t>
            </a:r>
            <a:r>
              <a:rPr lang="sk-SK" sz="3200" dirty="0" smtClean="0"/>
              <a:t>SPOD a SK </a:t>
            </a:r>
            <a:r>
              <a:rPr lang="sk-SK" sz="3200" dirty="0"/>
              <a:t>na porušovanie práv </a:t>
            </a:r>
            <a:r>
              <a:rPr lang="sk-SK" sz="3200" dirty="0" smtClean="0"/>
              <a:t>dieťaťa</a:t>
            </a:r>
          </a:p>
          <a:p>
            <a:pPr algn="just"/>
            <a:r>
              <a:rPr lang="sk-SK" sz="3200" b="1" dirty="0" smtClean="0"/>
              <a:t>§ </a:t>
            </a:r>
            <a:r>
              <a:rPr lang="sk-SK" sz="3200" b="1" dirty="0"/>
              <a:t>37 ods. zákon o rodine </a:t>
            </a:r>
            <a:r>
              <a:rPr lang="sk-SK" sz="3200" dirty="0"/>
              <a:t>– „</a:t>
            </a:r>
            <a:r>
              <a:rPr lang="sk-SK" sz="3200" i="1" dirty="0"/>
              <a:t>Nevhodné správanie sa detí, ako aj porušovanie povinností rodičov, vyplývajúcich z ich rodičovských práv a povinností, alebo zneužívanie ich práv môže každý </a:t>
            </a:r>
            <a:r>
              <a:rPr lang="sk-SK" sz="3200" b="1" i="1" dirty="0"/>
              <a:t>oznámiť orgánu </a:t>
            </a:r>
            <a:r>
              <a:rPr lang="sk-SK" sz="3200" b="1" i="1" dirty="0" smtClean="0"/>
              <a:t>SPOD a SK, </a:t>
            </a:r>
            <a:r>
              <a:rPr lang="sk-SK" sz="3200" b="1" i="1" dirty="0"/>
              <a:t>obci alebo súdu</a:t>
            </a:r>
            <a:r>
              <a:rPr lang="sk-SK" sz="3200" i="1" dirty="0"/>
              <a:t>. Rovnako môže každý oznámiť tomuto orgánu, obci alebo súdu skutočnosť, že rodičia nemôžu plniť povinnosti vyplývajúce z rodičovských práv a povinností</a:t>
            </a:r>
            <a:r>
              <a:rPr lang="sk-SK" sz="3200" i="1" dirty="0" smtClean="0"/>
              <a:t>.“</a:t>
            </a:r>
            <a:endParaRPr lang="sk-SK" sz="3200" i="1" dirty="0"/>
          </a:p>
        </p:txBody>
      </p:sp>
    </p:spTree>
    <p:extLst>
      <p:ext uri="{BB962C8B-B14F-4D97-AF65-F5344CB8AC3E}">
        <p14:creationId xmlns:p14="http://schemas.microsoft.com/office/powerpoint/2010/main" val="105501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>
            <a:normAutofit/>
          </a:bodyPr>
          <a:lstStyle/>
          <a:p>
            <a:r>
              <a:rPr lang="sk-SK" sz="3200" b="1" dirty="0" smtClean="0">
                <a:latin typeface="+mn-lt"/>
              </a:rPr>
              <a:t>Preverenie oznámenia/podnetu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579417"/>
            <a:ext cx="10515600" cy="4597545"/>
          </a:xfrm>
        </p:spPr>
        <p:txBody>
          <a:bodyPr/>
          <a:lstStyle/>
          <a:p>
            <a:pPr lvl="0" algn="just"/>
            <a:r>
              <a:rPr lang="sk-SK" sz="3200" dirty="0" smtClean="0"/>
              <a:t>Pravidlo - preverujú sa všetky oznámenia/podnety </a:t>
            </a:r>
          </a:p>
          <a:p>
            <a:pPr marL="0" lvl="0" indent="0" algn="just">
              <a:buNone/>
            </a:pPr>
            <a:endParaRPr lang="sk-SK" sz="2400" dirty="0" smtClean="0"/>
          </a:p>
          <a:p>
            <a:pPr lvl="0" algn="just"/>
            <a:r>
              <a:rPr lang="sk-SK" sz="3200" dirty="0" smtClean="0"/>
              <a:t>Ak </a:t>
            </a:r>
            <a:r>
              <a:rPr lang="sk-SK" sz="3200" dirty="0"/>
              <a:t>sú orgánu SPOD a SK opakovane oznamované skutočnosti, ktoré sa výkonom oprávnení </a:t>
            </a:r>
            <a:r>
              <a:rPr lang="sk-SK" sz="3200" dirty="0" smtClean="0"/>
              <a:t>nepreukázali</a:t>
            </a:r>
            <a:r>
              <a:rPr lang="sk-SK" sz="3200" dirty="0"/>
              <a:t>, nemusí takéto oznámenie preverovať, o čom upovedomí oznamovateľa</a:t>
            </a:r>
            <a:r>
              <a:rPr lang="sk-SK" sz="3200" dirty="0" smtClean="0"/>
              <a:t>.</a:t>
            </a:r>
          </a:p>
          <a:p>
            <a:pPr marL="0" lvl="0" indent="0" algn="just">
              <a:buNone/>
            </a:pPr>
            <a:endParaRPr lang="sk-SK" sz="2400" dirty="0"/>
          </a:p>
          <a:p>
            <a:pPr lvl="0" algn="just"/>
            <a:r>
              <a:rPr lang="sk-SK" sz="3200" dirty="0" smtClean="0"/>
              <a:t>Ak </a:t>
            </a:r>
            <a:r>
              <a:rPr lang="sk-SK" sz="3200" dirty="0"/>
              <a:t>je oznamovateľ účastníkom konania, v ktorom orgán SPOD a SK plní funkciu kolízneho opatrovníka dieťaťa, orgán SPOD a SK bezodkladne toto oznámenie príslušnému súdu.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14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4737</Words>
  <Application>Microsoft Office PowerPoint</Application>
  <PresentationFormat>Širokouhlá</PresentationFormat>
  <Paragraphs>523</Paragraphs>
  <Slides>48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48</vt:i4>
      </vt:variant>
    </vt:vector>
  </HeadingPairs>
  <TitlesOfParts>
    <vt:vector size="54" baseType="lpstr">
      <vt:lpstr>Arial</vt:lpstr>
      <vt:lpstr>Calibri</vt:lpstr>
      <vt:lpstr>Calibri Light</vt:lpstr>
      <vt:lpstr>Times New Roman</vt:lpstr>
      <vt:lpstr>Wingdings</vt:lpstr>
      <vt:lpstr>Motív balíka Office</vt:lpstr>
      <vt:lpstr>Prezentácia programu PowerPoint</vt:lpstr>
      <vt:lpstr>Základné právne predpisy</vt:lpstr>
      <vt:lpstr>Subjekty vykonávajúce opatrenia  SPOD a SK</vt:lpstr>
      <vt:lpstr>Osobný rozsah </vt:lpstr>
      <vt:lpstr>Prezentácia programu PowerPoint</vt:lpstr>
      <vt:lpstr>Výkon opatrení SPOD a SK – počty</vt:lpstr>
      <vt:lpstr> Opatrenia sociálnoprávnej ochrany detí a sociálnej kurately sa vykonávajú  najmä pre dieťa  </vt:lpstr>
      <vt:lpstr>Oznámenie/podnet</vt:lpstr>
      <vt:lpstr>Preverenie oznámenia/podnetu</vt:lpstr>
      <vt:lpstr>Orgán SPOD a SK </vt:lpstr>
      <vt:lpstr>Miera ohrozenia dieťaťa (§ 29 Vyhláška č. 103/2018 Z.z.)</vt:lpstr>
      <vt:lpstr>Zákon č. 305/2005 Z.z.  §11 nový odsek 7 </vt:lpstr>
      <vt:lpstr>Zákon č. 305/2005 Z.z.</vt:lpstr>
      <vt:lpstr> Orgán SPOD a SK vykonáva alebo zabezpečuje vykonávanie rôznych opatrení  </vt:lpstr>
      <vt:lpstr> Orgán SPOD a SK vykonáva alebo zabezpečuje vykonávanie rôznych opatrení  </vt:lpstr>
      <vt:lpstr>„ambulantné výchovné opatrenia“</vt:lpstr>
      <vt:lpstr>„pobytové výchovné opatrenia“</vt:lpstr>
      <vt:lpstr>Prezentácia programu PowerPoint</vt:lpstr>
      <vt:lpstr>Potenciál výchovných opatrení</vt:lpstr>
      <vt:lpstr> Orgán SPOD a SK vykonáva alebo zabezpečuje vykonávanie rôznych opatrení </vt:lpstr>
      <vt:lpstr>Orgán SPOD a SK vykonáva alebo zabezpečuje vykonávanie rôznych opatrení – výkon sociálnej kurately detí napr.</vt:lpstr>
      <vt:lpstr>Orgán SPOD a SK vykonáva alebo zabezpečuje vykonávanie rôznych opatrení – výkon sociálnej kurately detí</vt:lpstr>
      <vt:lpstr>Orgán SPOD a SK vykonáva alebo zabezpečuje vykonávanie rôznych opatrení – výkon sociálnej kurately detí</vt:lpstr>
      <vt:lpstr>Orgán SPOD a SK</vt:lpstr>
      <vt:lpstr>Orgán SPOD a SK vykonáva alebo zabezpečuje vykonávanie rôznych opatrení </vt:lpstr>
      <vt:lpstr>„súdne funkcie“</vt:lpstr>
      <vt:lpstr>Deti žijúce mimo vlastnej rodiny – „náhradné rodiny“ </vt:lpstr>
      <vt:lpstr>Deti žijúce mimo vlastnej rodiny -základná vnútorná štruktúra (predbežné údaje za rok 2025)</vt:lpstr>
      <vt:lpstr>Orgán /určený orgán SPOD a SK vykonáva alebo zabezpečuje vykonávanie rôznych opatrení – sprostredkovanie NRS</vt:lpstr>
      <vt:lpstr>Deti žijúce mimo vlastnej rodiny -základná vnútorná štruktúra (predbežné údaje za rok 2025) -zariadenia</vt:lpstr>
      <vt:lpstr>Opatrenia SPOD a SK - CDR</vt:lpstr>
      <vt:lpstr>Opatrenia SPOD a SK - CDR</vt:lpstr>
      <vt:lpstr>Opatrenia SPOD a SK - CDR</vt:lpstr>
      <vt:lpstr>Opatrenia SPOD a SK - CDR</vt:lpstr>
      <vt:lpstr>Opatrenia SPOD a SK – CDR - vykonávanie opatrení pobytovou formou pre dieťa na základe dohody </vt:lpstr>
      <vt:lpstr>Opatrenia SPOD a SK – CDR - vykonávanie pobytového opatrenia súdu </vt:lpstr>
      <vt:lpstr>Opatrenia SPOD a SK – CDR - vykonávanie pobytového opatrenia súdu </vt:lpstr>
      <vt:lpstr>   Opatrenia SPOD a SK – CDR – vykonávanie špecializovaného programu   </vt:lpstr>
      <vt:lpstr>Opatrenia SPOD a SK – CDR – vykonávanie resocializačného programu</vt:lpstr>
      <vt:lpstr>Opatrenia SPOD a SK – CDR –ambulantná a/alebo terénna forma </vt:lpstr>
      <vt:lpstr>Opatrenia SPOD a SK – CDR/AS – spôsob zabezpečenia</vt:lpstr>
      <vt:lpstr>Opatrenia SPOD a SK – CDR/AS – spôsob zabezpečenia</vt:lpstr>
      <vt:lpstr> Oprávnenia zamestnanca orgánu SPOD a SK  </vt:lpstr>
      <vt:lpstr>Oprávnenia zamestnanca orgánu SPOD a SK</vt:lpstr>
      <vt:lpstr>Oprávnenia zamestnanca orgánu SPOD a SK</vt:lpstr>
      <vt:lpstr>Zabezpečenie výkonu SPOD a SK</vt:lpstr>
      <vt:lpstr>Zabezpečenie výkonu SPOD a SK</vt:lpstr>
      <vt:lpstr>Výzvy</vt:lpstr>
    </vt:vector>
  </TitlesOfParts>
  <Company>UPSVAR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Mrázková Ivana</dc:creator>
  <cp:lastModifiedBy>Mrázková Ivana</cp:lastModifiedBy>
  <cp:revision>134</cp:revision>
  <cp:lastPrinted>2026-03-06T16:18:05Z</cp:lastPrinted>
  <dcterms:created xsi:type="dcterms:W3CDTF">2026-02-27T11:46:17Z</dcterms:created>
  <dcterms:modified xsi:type="dcterms:W3CDTF">2026-03-08T21:04:36Z</dcterms:modified>
</cp:coreProperties>
</file>